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Abril Fatface"/>
      <p:regular r:id="rId25"/>
    </p:embeddedFont>
    <p:embeddedFont>
      <p:font typeface="Bodoni"/>
      <p:regular r:id="rId26"/>
      <p:bold r:id="rId27"/>
      <p:italic r:id="rId28"/>
      <p:boldItalic r:id="rId29"/>
    </p:embeddedFont>
    <p:embeddedFont>
      <p:font typeface="Fira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odoni-regular.fntdata"/><Relationship Id="rId25" Type="http://schemas.openxmlformats.org/officeDocument/2006/relationships/font" Target="fonts/AbrilFatface-regular.fntdata"/><Relationship Id="rId28" Type="http://schemas.openxmlformats.org/officeDocument/2006/relationships/font" Target="fonts/Bodoni-italic.fntdata"/><Relationship Id="rId27" Type="http://schemas.openxmlformats.org/officeDocument/2006/relationships/font" Target="fonts/Bodoni-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odoni-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bold.fntdata"/><Relationship Id="rId30" Type="http://schemas.openxmlformats.org/officeDocument/2006/relationships/font" Target="fonts/FiraSans-regular.fntdata"/><Relationship Id="rId11" Type="http://schemas.openxmlformats.org/officeDocument/2006/relationships/slide" Target="slides/slide7.xml"/><Relationship Id="rId33" Type="http://schemas.openxmlformats.org/officeDocument/2006/relationships/font" Target="fonts/FiraSans-boldItalic.fntdata"/><Relationship Id="rId10" Type="http://schemas.openxmlformats.org/officeDocument/2006/relationships/slide" Target="slides/slide6.xml"/><Relationship Id="rId32" Type="http://schemas.openxmlformats.org/officeDocument/2006/relationships/font" Target="fonts/Fira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8f379aed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8f379aed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4888371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94888371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94888371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94888371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95de38c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95de38c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99fe493af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99fe493af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9fe493af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9fe493af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9fe493af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9fe493af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4888371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4888371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8f379ae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8f379ae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95de38c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95de38c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f08553c2_0_15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f08553c2_0_15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8f08553c2_0_15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8f08553c2_0_15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3f9adf8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3f9adf8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dd3bd27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dd3bd27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497d8ab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497d8ab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4888371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4888371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f08553c2_0_20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f08553c2_0_20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8f08553c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8f08553c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92c2a41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592c2a41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956756" y="1139838"/>
            <a:ext cx="5230500" cy="2418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956750" y="3558149"/>
            <a:ext cx="5230500" cy="4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1311150" y="1984950"/>
            <a:ext cx="6521700" cy="1438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1311150" y="3423150"/>
            <a:ext cx="6521700" cy="482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13"/>
          <p:cNvSpPr txBox="1"/>
          <p:nvPr>
            <p:ph hasCustomPrompt="1" idx="2" type="title"/>
          </p:nvPr>
        </p:nvSpPr>
        <p:spPr>
          <a:xfrm>
            <a:off x="765314" y="16686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p:nvPr>
            <p:ph idx="3" type="title"/>
          </p:nvPr>
        </p:nvSpPr>
        <p:spPr>
          <a:xfrm>
            <a:off x="1627612" y="1668650"/>
            <a:ext cx="2814900" cy="514200"/>
          </a:xfrm>
          <a:prstGeom prst="rect">
            <a:avLst/>
          </a:prstGeom>
        </p:spPr>
        <p:txBody>
          <a:bodyPr anchorCtr="0" anchor="b" bIns="91425" lIns="91425" spcFirstLastPara="1" rIns="91425" wrap="square" tIns="91425">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2" name="Google Shape;42;p13"/>
          <p:cNvSpPr txBox="1"/>
          <p:nvPr>
            <p:ph idx="1" type="subTitle"/>
          </p:nvPr>
        </p:nvSpPr>
        <p:spPr>
          <a:xfrm>
            <a:off x="1627612" y="2157875"/>
            <a:ext cx="2814900" cy="572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43" name="Google Shape;43;p13"/>
          <p:cNvSpPr txBox="1"/>
          <p:nvPr>
            <p:ph hasCustomPrompt="1" idx="4" type="title"/>
          </p:nvPr>
        </p:nvSpPr>
        <p:spPr>
          <a:xfrm>
            <a:off x="4701438" y="16686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p:nvPr>
            <p:ph idx="5" type="title"/>
          </p:nvPr>
        </p:nvSpPr>
        <p:spPr>
          <a:xfrm>
            <a:off x="5563879" y="16686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 name="Google Shape;45;p13"/>
          <p:cNvSpPr txBox="1"/>
          <p:nvPr>
            <p:ph idx="6" type="subTitle"/>
          </p:nvPr>
        </p:nvSpPr>
        <p:spPr>
          <a:xfrm>
            <a:off x="5563879" y="21578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6" name="Google Shape;46;p13"/>
          <p:cNvSpPr txBox="1"/>
          <p:nvPr>
            <p:ph hasCustomPrompt="1" idx="7" type="title"/>
          </p:nvPr>
        </p:nvSpPr>
        <p:spPr>
          <a:xfrm>
            <a:off x="765162" y="33342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p:nvPr>
            <p:ph idx="8" type="title"/>
          </p:nvPr>
        </p:nvSpPr>
        <p:spPr>
          <a:xfrm>
            <a:off x="1627612" y="33342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 name="Google Shape;48;p13"/>
          <p:cNvSpPr txBox="1"/>
          <p:nvPr>
            <p:ph idx="9" type="subTitle"/>
          </p:nvPr>
        </p:nvSpPr>
        <p:spPr>
          <a:xfrm>
            <a:off x="1627612" y="38234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9" name="Google Shape;49;p13"/>
          <p:cNvSpPr txBox="1"/>
          <p:nvPr>
            <p:ph hasCustomPrompt="1" idx="13" type="title"/>
          </p:nvPr>
        </p:nvSpPr>
        <p:spPr>
          <a:xfrm>
            <a:off x="4701588" y="3334250"/>
            <a:ext cx="862500" cy="655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p:nvPr>
            <p:ph idx="14" type="title"/>
          </p:nvPr>
        </p:nvSpPr>
        <p:spPr>
          <a:xfrm>
            <a:off x="5563879" y="3334250"/>
            <a:ext cx="28149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 name="Google Shape;51;p13"/>
          <p:cNvSpPr txBox="1"/>
          <p:nvPr>
            <p:ph idx="15" type="subTitle"/>
          </p:nvPr>
        </p:nvSpPr>
        <p:spPr>
          <a:xfrm>
            <a:off x="5563879" y="3823475"/>
            <a:ext cx="28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14"/>
          <p:cNvSpPr txBox="1"/>
          <p:nvPr>
            <p:ph idx="2" type="title"/>
          </p:nvPr>
        </p:nvSpPr>
        <p:spPr>
          <a:xfrm>
            <a:off x="719527" y="2570975"/>
            <a:ext cx="2388300" cy="51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 name="Google Shape;55;p14"/>
          <p:cNvSpPr txBox="1"/>
          <p:nvPr>
            <p:ph idx="1" type="subTitle"/>
          </p:nvPr>
        </p:nvSpPr>
        <p:spPr>
          <a:xfrm>
            <a:off x="719525" y="3108687"/>
            <a:ext cx="2388300" cy="106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6" name="Google Shape;56;p14"/>
          <p:cNvSpPr txBox="1"/>
          <p:nvPr>
            <p:ph idx="3" type="title"/>
          </p:nvPr>
        </p:nvSpPr>
        <p:spPr>
          <a:xfrm>
            <a:off x="6036176" y="2594475"/>
            <a:ext cx="23883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 name="Google Shape;57;p14"/>
          <p:cNvSpPr txBox="1"/>
          <p:nvPr>
            <p:ph idx="4" type="subTitle"/>
          </p:nvPr>
        </p:nvSpPr>
        <p:spPr>
          <a:xfrm>
            <a:off x="6036175" y="3132193"/>
            <a:ext cx="2388300" cy="106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0" name="Google Shape;60;p15"/>
          <p:cNvSpPr txBox="1"/>
          <p:nvPr>
            <p:ph idx="2" type="title"/>
          </p:nvPr>
        </p:nvSpPr>
        <p:spPr>
          <a:xfrm>
            <a:off x="815200" y="18128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 name="Google Shape;61;p15"/>
          <p:cNvSpPr txBox="1"/>
          <p:nvPr>
            <p:ph idx="1" type="subTitle"/>
          </p:nvPr>
        </p:nvSpPr>
        <p:spPr>
          <a:xfrm>
            <a:off x="815200" y="26661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2" name="Google Shape;62;p15"/>
          <p:cNvSpPr txBox="1"/>
          <p:nvPr>
            <p:ph idx="3" type="title"/>
          </p:nvPr>
        </p:nvSpPr>
        <p:spPr>
          <a:xfrm>
            <a:off x="3471300" y="24986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3" name="Google Shape;63;p15"/>
          <p:cNvSpPr txBox="1"/>
          <p:nvPr>
            <p:ph idx="4" type="subTitle"/>
          </p:nvPr>
        </p:nvSpPr>
        <p:spPr>
          <a:xfrm>
            <a:off x="3471300" y="33519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4" name="Google Shape;64;p15"/>
          <p:cNvSpPr txBox="1"/>
          <p:nvPr>
            <p:ph idx="5" type="title"/>
          </p:nvPr>
        </p:nvSpPr>
        <p:spPr>
          <a:xfrm>
            <a:off x="6127400" y="1812875"/>
            <a:ext cx="2201400" cy="878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 name="Google Shape;65;p15"/>
          <p:cNvSpPr txBox="1"/>
          <p:nvPr>
            <p:ph idx="6" type="subTitle"/>
          </p:nvPr>
        </p:nvSpPr>
        <p:spPr>
          <a:xfrm>
            <a:off x="6127400" y="2666125"/>
            <a:ext cx="2201400" cy="7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txBox="1"/>
          <p:nvPr>
            <p:ph idx="2" type="title"/>
          </p:nvPr>
        </p:nvSpPr>
        <p:spPr>
          <a:xfrm>
            <a:off x="8152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9" name="Google Shape;69;p16"/>
          <p:cNvSpPr txBox="1"/>
          <p:nvPr>
            <p:ph idx="1" type="subTitle"/>
          </p:nvPr>
        </p:nvSpPr>
        <p:spPr>
          <a:xfrm>
            <a:off x="8152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0" name="Google Shape;70;p16"/>
          <p:cNvSpPr txBox="1"/>
          <p:nvPr>
            <p:ph idx="3" type="title"/>
          </p:nvPr>
        </p:nvSpPr>
        <p:spPr>
          <a:xfrm>
            <a:off x="34713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 name="Google Shape;71;p16"/>
          <p:cNvSpPr txBox="1"/>
          <p:nvPr>
            <p:ph idx="4" type="subTitle"/>
          </p:nvPr>
        </p:nvSpPr>
        <p:spPr>
          <a:xfrm>
            <a:off x="34713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2" name="Google Shape;72;p16"/>
          <p:cNvSpPr txBox="1"/>
          <p:nvPr>
            <p:ph idx="5" type="title"/>
          </p:nvPr>
        </p:nvSpPr>
        <p:spPr>
          <a:xfrm>
            <a:off x="6127401" y="2634100"/>
            <a:ext cx="22014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 name="Google Shape;73;p16"/>
          <p:cNvSpPr txBox="1"/>
          <p:nvPr>
            <p:ph idx="6" type="subTitle"/>
          </p:nvPr>
        </p:nvSpPr>
        <p:spPr>
          <a:xfrm>
            <a:off x="6127400" y="3123325"/>
            <a:ext cx="2201400" cy="11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7"/>
          <p:cNvSpPr txBox="1"/>
          <p:nvPr>
            <p:ph idx="2" type="title"/>
          </p:nvPr>
        </p:nvSpPr>
        <p:spPr>
          <a:xfrm>
            <a:off x="719527" y="2448675"/>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7"/>
          <p:cNvSpPr txBox="1"/>
          <p:nvPr>
            <p:ph idx="1" type="subTitle"/>
          </p:nvPr>
        </p:nvSpPr>
        <p:spPr>
          <a:xfrm>
            <a:off x="719525" y="1636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8" name="Google Shape;78;p17"/>
          <p:cNvSpPr txBox="1"/>
          <p:nvPr>
            <p:ph idx="3" type="title"/>
          </p:nvPr>
        </p:nvSpPr>
        <p:spPr>
          <a:xfrm>
            <a:off x="5070961" y="2448675"/>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9" name="Google Shape;79;p17"/>
          <p:cNvSpPr txBox="1"/>
          <p:nvPr>
            <p:ph idx="4" type="subTitle"/>
          </p:nvPr>
        </p:nvSpPr>
        <p:spPr>
          <a:xfrm>
            <a:off x="5070950" y="1636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80" name="Google Shape;80;p17"/>
          <p:cNvSpPr txBox="1"/>
          <p:nvPr>
            <p:ph idx="5" type="title"/>
          </p:nvPr>
        </p:nvSpPr>
        <p:spPr>
          <a:xfrm>
            <a:off x="719565" y="4013600"/>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 name="Google Shape;81;p17"/>
          <p:cNvSpPr txBox="1"/>
          <p:nvPr>
            <p:ph idx="6" type="subTitle"/>
          </p:nvPr>
        </p:nvSpPr>
        <p:spPr>
          <a:xfrm>
            <a:off x="719553" y="3201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82" name="Google Shape;82;p17"/>
          <p:cNvSpPr txBox="1"/>
          <p:nvPr>
            <p:ph idx="7" type="title"/>
          </p:nvPr>
        </p:nvSpPr>
        <p:spPr>
          <a:xfrm>
            <a:off x="5070999" y="4013600"/>
            <a:ext cx="3353400" cy="514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17"/>
          <p:cNvSpPr txBox="1"/>
          <p:nvPr>
            <p:ph idx="8" type="subTitle"/>
          </p:nvPr>
        </p:nvSpPr>
        <p:spPr>
          <a:xfrm>
            <a:off x="5071000" y="3201500"/>
            <a:ext cx="3353400" cy="812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 name="Google Shape;86;p18"/>
          <p:cNvSpPr txBox="1"/>
          <p:nvPr>
            <p:ph idx="2" type="title"/>
          </p:nvPr>
        </p:nvSpPr>
        <p:spPr>
          <a:xfrm>
            <a:off x="810500"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18"/>
          <p:cNvSpPr txBox="1"/>
          <p:nvPr>
            <p:ph idx="1" type="subTitle"/>
          </p:nvPr>
        </p:nvSpPr>
        <p:spPr>
          <a:xfrm>
            <a:off x="767900"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88" name="Google Shape;88;p18"/>
          <p:cNvSpPr txBox="1"/>
          <p:nvPr>
            <p:ph idx="3" type="title"/>
          </p:nvPr>
        </p:nvSpPr>
        <p:spPr>
          <a:xfrm>
            <a:off x="3499033"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9" name="Google Shape;89;p18"/>
          <p:cNvSpPr txBox="1"/>
          <p:nvPr>
            <p:ph idx="4" type="subTitle"/>
          </p:nvPr>
        </p:nvSpPr>
        <p:spPr>
          <a:xfrm>
            <a:off x="3456438"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0" name="Google Shape;90;p18"/>
          <p:cNvSpPr txBox="1"/>
          <p:nvPr>
            <p:ph idx="5" type="title"/>
          </p:nvPr>
        </p:nvSpPr>
        <p:spPr>
          <a:xfrm>
            <a:off x="6187567" y="178750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 name="Google Shape;91;p18"/>
          <p:cNvSpPr txBox="1"/>
          <p:nvPr>
            <p:ph idx="6" type="subTitle"/>
          </p:nvPr>
        </p:nvSpPr>
        <p:spPr>
          <a:xfrm>
            <a:off x="6144962" y="2276725"/>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2" name="Google Shape;92;p18"/>
          <p:cNvSpPr txBox="1"/>
          <p:nvPr>
            <p:ph idx="7" type="title"/>
          </p:nvPr>
        </p:nvSpPr>
        <p:spPr>
          <a:xfrm>
            <a:off x="810500"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 name="Google Shape;93;p18"/>
          <p:cNvSpPr txBox="1"/>
          <p:nvPr>
            <p:ph idx="8" type="subTitle"/>
          </p:nvPr>
        </p:nvSpPr>
        <p:spPr>
          <a:xfrm>
            <a:off x="767875"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4" name="Google Shape;94;p18"/>
          <p:cNvSpPr txBox="1"/>
          <p:nvPr>
            <p:ph idx="9" type="title"/>
          </p:nvPr>
        </p:nvSpPr>
        <p:spPr>
          <a:xfrm>
            <a:off x="3499033"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8"/>
          <p:cNvSpPr txBox="1"/>
          <p:nvPr>
            <p:ph idx="13" type="subTitle"/>
          </p:nvPr>
        </p:nvSpPr>
        <p:spPr>
          <a:xfrm>
            <a:off x="3456438"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6" name="Google Shape;96;p18"/>
          <p:cNvSpPr txBox="1"/>
          <p:nvPr>
            <p:ph idx="14" type="title"/>
          </p:nvPr>
        </p:nvSpPr>
        <p:spPr>
          <a:xfrm>
            <a:off x="6187567" y="3323050"/>
            <a:ext cx="21459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 name="Google Shape;97;p18"/>
          <p:cNvSpPr txBox="1"/>
          <p:nvPr>
            <p:ph idx="15" type="subTitle"/>
          </p:nvPr>
        </p:nvSpPr>
        <p:spPr>
          <a:xfrm>
            <a:off x="6144962" y="3820337"/>
            <a:ext cx="223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_1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 name="Google Shape;100;p19"/>
          <p:cNvSpPr txBox="1"/>
          <p:nvPr>
            <p:ph idx="1" type="subTitle"/>
          </p:nvPr>
        </p:nvSpPr>
        <p:spPr>
          <a:xfrm>
            <a:off x="907775" y="1458850"/>
            <a:ext cx="33837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2057350" y="539505"/>
            <a:ext cx="5029200" cy="909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20"/>
          <p:cNvSpPr txBox="1"/>
          <p:nvPr>
            <p:ph idx="1" type="subTitle"/>
          </p:nvPr>
        </p:nvSpPr>
        <p:spPr>
          <a:xfrm>
            <a:off x="2674000" y="1449455"/>
            <a:ext cx="3795900" cy="113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4" name="Google Shape;104;p20"/>
          <p:cNvSpPr txBox="1"/>
          <p:nvPr/>
        </p:nvSpPr>
        <p:spPr>
          <a:xfrm>
            <a:off x="2822700" y="3526725"/>
            <a:ext cx="3498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b="1" lang="en" sz="1200">
                <a:solidFill>
                  <a:schemeClr val="lt1"/>
                </a:solidFill>
                <a:uFill>
                  <a:noFill/>
                </a:uFill>
                <a:latin typeface="Fira Sans"/>
                <a:ea typeface="Fira Sans"/>
                <a:cs typeface="Fira Sans"/>
                <a:sym typeface="Fira Sans"/>
                <a:hlinkClick r:id="rId3">
                  <a:extLst>
                    <a:ext uri="{A12FA001-AC4F-418D-AE19-62706E023703}">
                      <ahyp:hlinkClr val="tx"/>
                    </a:ext>
                  </a:extLst>
                </a:hlinkClick>
              </a:rPr>
              <a:t>Slidesgo</a:t>
            </a:r>
            <a:r>
              <a:rPr b="1" lang="en" sz="1200">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and includes icons by </a:t>
            </a:r>
            <a:r>
              <a:rPr b="1" lang="en" sz="1200">
                <a:solidFill>
                  <a:schemeClr val="lt1"/>
                </a:solidFill>
                <a:uFill>
                  <a:noFill/>
                </a:uFill>
                <a:latin typeface="Fira Sans"/>
                <a:ea typeface="Fira Sans"/>
                <a:cs typeface="Fira Sans"/>
                <a:sym typeface="Fira Sans"/>
                <a:hlinkClick r:id="rId4">
                  <a:extLst>
                    <a:ext uri="{A12FA001-AC4F-418D-AE19-62706E023703}">
                      <ahyp:hlinkClr val="tx"/>
                    </a:ext>
                  </a:extLst>
                </a:hlinkClick>
              </a:rPr>
              <a:t>Flaticon</a:t>
            </a:r>
            <a:r>
              <a:rPr lang="en" sz="1200">
                <a:solidFill>
                  <a:schemeClr val="lt1"/>
                </a:solidFill>
                <a:latin typeface="Fira Sans"/>
                <a:ea typeface="Fira Sans"/>
                <a:cs typeface="Fira Sans"/>
                <a:sym typeface="Fira Sans"/>
              </a:rPr>
              <a:t> and infographics &amp; images by </a:t>
            </a:r>
            <a:r>
              <a:rPr b="1" lang="en" sz="1200">
                <a:solidFill>
                  <a:schemeClr val="lt1"/>
                </a:solidFill>
                <a:uFill>
                  <a:noFill/>
                </a:uFill>
                <a:latin typeface="Fira Sans"/>
                <a:ea typeface="Fira Sans"/>
                <a:cs typeface="Fira Sans"/>
                <a:sym typeface="Fira Sans"/>
                <a:hlinkClick r:id="rId5">
                  <a:extLst>
                    <a:ext uri="{A12FA001-AC4F-418D-AE19-62706E023703}">
                      <ahyp:hlinkClr val="tx"/>
                    </a:ext>
                  </a:extLst>
                </a:hlinkClick>
              </a:rPr>
              <a:t>Freepik</a:t>
            </a:r>
            <a:endParaRPr sz="1200">
              <a:solidFill>
                <a:schemeClr val="lt1"/>
              </a:solidFill>
              <a:latin typeface="Fira Sans"/>
              <a:ea typeface="Fira Sans"/>
              <a:cs typeface="Fira Sans"/>
              <a:sym typeface="Fir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072900" y="1907700"/>
            <a:ext cx="4746900" cy="8418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248000" y="1907700"/>
            <a:ext cx="1748700" cy="132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3072900" y="2733376"/>
            <a:ext cx="4746900" cy="4863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05" name="Shape 10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bg>
      <p:bgPr>
        <a:blipFill>
          <a:blip r:embed="rId2">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bg>
      <p:bgPr>
        <a:blipFill>
          <a:blip r:embed="rId2">
            <a:alphaModFix/>
          </a:blip>
          <a:stretch>
            <a:fillRect/>
          </a:stretch>
        </a:blipFill>
      </p:bgPr>
    </p:bg>
    <p:spTree>
      <p:nvGrpSpPr>
        <p:cNvPr id="107" name="Shape 10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4"/>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0" name="Google Shape;20;p5"/>
          <p:cNvSpPr txBox="1"/>
          <p:nvPr>
            <p:ph idx="1" type="body"/>
          </p:nvPr>
        </p:nvSpPr>
        <p:spPr>
          <a:xfrm>
            <a:off x="713250" y="1552250"/>
            <a:ext cx="3622800" cy="305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07851" y="1552250"/>
            <a:ext cx="3622800" cy="305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4327875" y="1540550"/>
            <a:ext cx="3042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7"/>
          <p:cNvSpPr txBox="1"/>
          <p:nvPr>
            <p:ph idx="1" type="subTitle"/>
          </p:nvPr>
        </p:nvSpPr>
        <p:spPr>
          <a:xfrm>
            <a:off x="4327875" y="2113250"/>
            <a:ext cx="3846600" cy="1660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1780650" y="1443400"/>
            <a:ext cx="5582700" cy="2463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395800" y="1383000"/>
            <a:ext cx="4352400" cy="1062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9"/>
          <p:cNvSpPr txBox="1"/>
          <p:nvPr>
            <p:ph idx="1" type="subTitle"/>
          </p:nvPr>
        </p:nvSpPr>
        <p:spPr>
          <a:xfrm>
            <a:off x="2709475" y="2621800"/>
            <a:ext cx="3725100" cy="13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type="title"/>
          </p:nvPr>
        </p:nvSpPr>
        <p:spPr>
          <a:xfrm>
            <a:off x="5209025" y="973525"/>
            <a:ext cx="2347800" cy="1737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p:txBody>
      </p:sp>
      <p:sp>
        <p:nvSpPr>
          <p:cNvPr id="7" name="Google Shape;7;p1"/>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indent="-330200" lvl="1" marL="9144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indent="-330200" lvl="2" marL="13716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indent="-330200" lvl="3" marL="18288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indent="-330200" lvl="4" marL="22860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indent="-330200" lvl="5" marL="2743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indent="-330200" lvl="6" marL="32004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indent="-330200" lvl="7" marL="36576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indent="-330200" lvl="8" marL="41148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5"/>
          <p:cNvSpPr txBox="1"/>
          <p:nvPr>
            <p:ph type="ctrTitle"/>
          </p:nvPr>
        </p:nvSpPr>
        <p:spPr>
          <a:xfrm>
            <a:off x="1008500" y="1504825"/>
            <a:ext cx="7033500" cy="18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UNIVERSAL-GANS</a:t>
            </a:r>
            <a:endParaRPr>
              <a:latin typeface="Bodoni"/>
              <a:ea typeface="Bodoni"/>
              <a:cs typeface="Bodoni"/>
              <a:sym typeface="Bodoni"/>
            </a:endParaRPr>
          </a:p>
        </p:txBody>
      </p:sp>
      <p:sp>
        <p:nvSpPr>
          <p:cNvPr id="114" name="Google Shape;114;p25"/>
          <p:cNvSpPr txBox="1"/>
          <p:nvPr>
            <p:ph idx="1" type="subTitle"/>
          </p:nvPr>
        </p:nvSpPr>
        <p:spPr>
          <a:xfrm>
            <a:off x="1910000" y="2762424"/>
            <a:ext cx="52305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AI sees the universe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p:cNvPicPr preferRelativeResize="0"/>
          <p:nvPr/>
        </p:nvPicPr>
        <p:blipFill>
          <a:blip r:embed="rId3">
            <a:alphaModFix/>
          </a:blip>
          <a:stretch>
            <a:fillRect/>
          </a:stretch>
        </p:blipFill>
        <p:spPr>
          <a:xfrm>
            <a:off x="1270900" y="828425"/>
            <a:ext cx="6602200" cy="3976475"/>
          </a:xfrm>
          <a:prstGeom prst="rect">
            <a:avLst/>
          </a:prstGeom>
          <a:noFill/>
          <a:ln>
            <a:noFill/>
          </a:ln>
        </p:spPr>
      </p:pic>
      <p:sp>
        <p:nvSpPr>
          <p:cNvPr id="189" name="Google Shape;189;p34"/>
          <p:cNvSpPr txBox="1"/>
          <p:nvPr/>
        </p:nvSpPr>
        <p:spPr>
          <a:xfrm>
            <a:off x="3519300" y="185625"/>
            <a:ext cx="2105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Fira Sans"/>
                <a:ea typeface="Fira Sans"/>
                <a:cs typeface="Fira Sans"/>
                <a:sym typeface="Fira Sans"/>
              </a:rPr>
              <a:t>WorkFlow</a:t>
            </a:r>
            <a:endParaRPr b="1" sz="1900">
              <a:solidFill>
                <a:schemeClr val="lt1"/>
              </a:solidFill>
              <a:latin typeface="Fira Sans"/>
              <a:ea typeface="Fira Sans"/>
              <a:cs typeface="Fira Sans"/>
              <a:sym typeface="Fira Sans"/>
            </a:endParaRPr>
          </a:p>
        </p:txBody>
      </p:sp>
      <p:sp>
        <p:nvSpPr>
          <p:cNvPr id="190" name="Google Shape;190;p34"/>
          <p:cNvSpPr txBox="1"/>
          <p:nvPr/>
        </p:nvSpPr>
        <p:spPr>
          <a:xfrm>
            <a:off x="4282075" y="3263900"/>
            <a:ext cx="63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Fira Sans"/>
                <a:ea typeface="Fira Sans"/>
                <a:cs typeface="Fira Sans"/>
                <a:sym typeface="Fira Sans"/>
              </a:rPr>
              <a:t>INPUT</a:t>
            </a:r>
            <a:endParaRPr sz="1000">
              <a:solidFill>
                <a:schemeClr val="lt1"/>
              </a:solidFill>
              <a:latin typeface="Fira Sans"/>
              <a:ea typeface="Fira Sans"/>
              <a:cs typeface="Fira Sans"/>
              <a:sym typeface="Fira Sans"/>
            </a:endParaRPr>
          </a:p>
        </p:txBody>
      </p:sp>
      <p:sp>
        <p:nvSpPr>
          <p:cNvPr id="191" name="Google Shape;191;p34"/>
          <p:cNvSpPr txBox="1"/>
          <p:nvPr/>
        </p:nvSpPr>
        <p:spPr>
          <a:xfrm>
            <a:off x="6780400" y="3263900"/>
            <a:ext cx="81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Fira Sans"/>
                <a:ea typeface="Fira Sans"/>
                <a:cs typeface="Fira Sans"/>
                <a:sym typeface="Fira Sans"/>
              </a:rPr>
              <a:t>OUTPUT</a:t>
            </a:r>
            <a:endParaRPr sz="1000">
              <a:solidFill>
                <a:schemeClr val="lt1"/>
              </a:solidFill>
              <a:latin typeface="Fira Sans"/>
              <a:ea typeface="Fira Sans"/>
              <a:cs typeface="Fira Sans"/>
              <a:sym typeface="Fira Sans"/>
            </a:endParaRPr>
          </a:p>
        </p:txBody>
      </p:sp>
      <p:sp>
        <p:nvSpPr>
          <p:cNvPr id="192" name="Google Shape;192;p34"/>
          <p:cNvSpPr txBox="1"/>
          <p:nvPr/>
        </p:nvSpPr>
        <p:spPr>
          <a:xfrm>
            <a:off x="3501600" y="504325"/>
            <a:ext cx="214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lt1"/>
                </a:solidFill>
                <a:latin typeface="Fira Sans"/>
                <a:ea typeface="Fira Sans"/>
                <a:cs typeface="Fira Sans"/>
                <a:sym typeface="Fira Sans"/>
              </a:rPr>
              <a:t>from P1 to P2 (What we did…)</a:t>
            </a:r>
            <a:endParaRPr>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755350" y="26585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Human VS AI image</a:t>
            </a:r>
            <a:r>
              <a:rPr lang="en"/>
              <a:t> recognition</a:t>
            </a:r>
            <a:endParaRPr/>
          </a:p>
        </p:txBody>
      </p:sp>
      <p:sp>
        <p:nvSpPr>
          <p:cNvPr id="198" name="Google Shape;198;p35"/>
          <p:cNvSpPr txBox="1"/>
          <p:nvPr/>
        </p:nvSpPr>
        <p:spPr>
          <a:xfrm>
            <a:off x="540300" y="2037600"/>
            <a:ext cx="41121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Imagine recognition is done by using natural neural networks.</a:t>
            </a:r>
            <a:endParaRPr sz="1200">
              <a:solidFill>
                <a:schemeClr val="lt1"/>
              </a:solidFill>
              <a:latin typeface="Fira Sans"/>
              <a:ea typeface="Fira Sans"/>
              <a:cs typeface="Fira Sans"/>
              <a:sym typeface="Fira Sans"/>
            </a:endParaRPr>
          </a:p>
          <a:p>
            <a:pPr indent="-304800" lvl="0" marL="457200" rtl="0" algn="l">
              <a:spcBef>
                <a:spcPts val="100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Natural neural networks help humans to identify items in the images gained from previous experiences.</a:t>
            </a:r>
            <a:endParaRPr sz="1200">
              <a:solidFill>
                <a:schemeClr val="lt1"/>
              </a:solidFill>
              <a:latin typeface="Fira Sans"/>
              <a:ea typeface="Fira Sans"/>
              <a:cs typeface="Fira Sans"/>
              <a:sym typeface="Fira Sans"/>
            </a:endParaRPr>
          </a:p>
          <a:p>
            <a:pPr indent="-304800" lvl="0" marL="457200" rtl="0" algn="l">
              <a:spcBef>
                <a:spcPts val="100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We see the images in their visual form, and can easily differentiate the edges and colors.</a:t>
            </a:r>
            <a:endParaRPr sz="1200">
              <a:solidFill>
                <a:schemeClr val="lt1"/>
              </a:solidFill>
              <a:latin typeface="Fira Sans"/>
              <a:ea typeface="Fira Sans"/>
              <a:cs typeface="Fira Sans"/>
              <a:sym typeface="Fira Sans"/>
            </a:endParaRPr>
          </a:p>
          <a:p>
            <a:pPr indent="0" lvl="0" marL="457200" rtl="0" algn="l">
              <a:spcBef>
                <a:spcPts val="1000"/>
              </a:spcBef>
              <a:spcAft>
                <a:spcPts val="1000"/>
              </a:spcAft>
              <a:buNone/>
            </a:pPr>
            <a:r>
              <a:t/>
            </a:r>
            <a:endParaRPr sz="1100">
              <a:solidFill>
                <a:schemeClr val="lt1"/>
              </a:solidFill>
              <a:latin typeface="Fira Sans"/>
              <a:ea typeface="Fira Sans"/>
              <a:cs typeface="Fira Sans"/>
              <a:sym typeface="Fira Sans"/>
            </a:endParaRPr>
          </a:p>
        </p:txBody>
      </p:sp>
      <p:grpSp>
        <p:nvGrpSpPr>
          <p:cNvPr id="199" name="Google Shape;199;p35"/>
          <p:cNvGrpSpPr/>
          <p:nvPr/>
        </p:nvGrpSpPr>
        <p:grpSpPr>
          <a:xfrm>
            <a:off x="6542768" y="1121208"/>
            <a:ext cx="398617" cy="471703"/>
            <a:chOff x="-48233050" y="3569725"/>
            <a:chExt cx="252050" cy="299475"/>
          </a:xfrm>
        </p:grpSpPr>
        <p:sp>
          <p:nvSpPr>
            <p:cNvPr id="200" name="Google Shape;200;p3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lt1"/>
                </a:solidFill>
              </a:endParaRPr>
            </a:p>
          </p:txBody>
        </p:sp>
        <p:sp>
          <p:nvSpPr>
            <p:cNvPr id="201" name="Google Shape;201;p3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lt1"/>
                </a:solidFill>
              </a:endParaRPr>
            </a:p>
          </p:txBody>
        </p:sp>
        <p:sp>
          <p:nvSpPr>
            <p:cNvPr id="202" name="Google Shape;202;p3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lt1"/>
                </a:solidFill>
              </a:endParaRPr>
            </a:p>
          </p:txBody>
        </p:sp>
      </p:grpSp>
      <p:sp>
        <p:nvSpPr>
          <p:cNvPr id="203" name="Google Shape;203;p35"/>
          <p:cNvSpPr txBox="1"/>
          <p:nvPr/>
        </p:nvSpPr>
        <p:spPr>
          <a:xfrm>
            <a:off x="4713200" y="2044500"/>
            <a:ext cx="4112100" cy="2344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Machines recognise an image using artificial neural networks.</a:t>
            </a:r>
            <a:endParaRPr sz="1200">
              <a:solidFill>
                <a:schemeClr val="lt1"/>
              </a:solidFill>
              <a:latin typeface="Fira Sans"/>
              <a:ea typeface="Fira Sans"/>
              <a:cs typeface="Fira Sans"/>
              <a:sym typeface="Fira Sans"/>
            </a:endParaRPr>
          </a:p>
          <a:p>
            <a:pPr indent="-304800" lvl="0" marL="457200" rtl="0" algn="l">
              <a:spcBef>
                <a:spcPts val="100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Machines store the images in the form of numbers.</a:t>
            </a:r>
            <a:endParaRPr sz="1200">
              <a:solidFill>
                <a:schemeClr val="lt1"/>
              </a:solidFill>
              <a:latin typeface="Fira Sans"/>
              <a:ea typeface="Fira Sans"/>
              <a:cs typeface="Fira Sans"/>
              <a:sym typeface="Fira Sans"/>
            </a:endParaRPr>
          </a:p>
          <a:p>
            <a:pPr indent="-304800" lvl="0" marL="457200" rtl="0" algn="l">
              <a:spcBef>
                <a:spcPts val="1000"/>
              </a:spcBef>
              <a:spcAft>
                <a:spcPts val="0"/>
              </a:spcAft>
              <a:buClr>
                <a:schemeClr val="lt1"/>
              </a:buClr>
              <a:buSzPts val="1200"/>
              <a:buFont typeface="Fira Sans"/>
              <a:buChar char="●"/>
            </a:pPr>
            <a:r>
              <a:rPr lang="en" sz="1200">
                <a:solidFill>
                  <a:schemeClr val="lt1"/>
                </a:solidFill>
                <a:latin typeface="Fira Sans"/>
                <a:ea typeface="Fira Sans"/>
                <a:cs typeface="Fira Sans"/>
                <a:sym typeface="Fira Sans"/>
              </a:rPr>
              <a:t>Machines only looks at the pixel values and patterns in these values. They take pixel patterns and compare them with other patterns</a:t>
            </a:r>
            <a:endParaRPr sz="1200">
              <a:solidFill>
                <a:schemeClr val="lt1"/>
              </a:solidFill>
              <a:latin typeface="Fira Sans"/>
              <a:ea typeface="Fira Sans"/>
              <a:cs typeface="Fira Sans"/>
              <a:sym typeface="Fira Sans"/>
            </a:endParaRPr>
          </a:p>
          <a:p>
            <a:pPr indent="0" lvl="0" marL="457200" rtl="0" algn="l">
              <a:spcBef>
                <a:spcPts val="1000"/>
              </a:spcBef>
              <a:spcAft>
                <a:spcPts val="0"/>
              </a:spcAft>
              <a:buClr>
                <a:schemeClr val="dk1"/>
              </a:buClr>
              <a:buSzPts val="1100"/>
              <a:buFont typeface="Arial"/>
              <a:buNone/>
            </a:pPr>
            <a:r>
              <a:t/>
            </a:r>
            <a:endParaRPr sz="1100">
              <a:solidFill>
                <a:schemeClr val="lt1"/>
              </a:solidFill>
              <a:latin typeface="Fira Sans"/>
              <a:ea typeface="Fira Sans"/>
              <a:cs typeface="Fira Sans"/>
              <a:sym typeface="Fira Sans"/>
            </a:endParaRPr>
          </a:p>
          <a:p>
            <a:pPr indent="0" lvl="0" marL="457200" rtl="0" algn="l">
              <a:spcBef>
                <a:spcPts val="1000"/>
              </a:spcBef>
              <a:spcAft>
                <a:spcPts val="1000"/>
              </a:spcAft>
              <a:buNone/>
            </a:pPr>
            <a:r>
              <a:t/>
            </a:r>
            <a:endParaRPr sz="1200">
              <a:solidFill>
                <a:schemeClr val="lt1"/>
              </a:solidFill>
              <a:latin typeface="Fira Sans"/>
              <a:ea typeface="Fira Sans"/>
              <a:cs typeface="Fira Sans"/>
              <a:sym typeface="Fira Sans"/>
            </a:endParaRPr>
          </a:p>
        </p:txBody>
      </p:sp>
      <p:grpSp>
        <p:nvGrpSpPr>
          <p:cNvPr id="204" name="Google Shape;204;p35"/>
          <p:cNvGrpSpPr/>
          <p:nvPr/>
        </p:nvGrpSpPr>
        <p:grpSpPr>
          <a:xfrm>
            <a:off x="2372910" y="1121199"/>
            <a:ext cx="446883" cy="471714"/>
            <a:chOff x="-55202750" y="3198925"/>
            <a:chExt cx="318225" cy="316650"/>
          </a:xfrm>
        </p:grpSpPr>
        <p:sp>
          <p:nvSpPr>
            <p:cNvPr id="205" name="Google Shape;205;p3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529800" y="991925"/>
            <a:ext cx="3029975" cy="3159650"/>
          </a:xfrm>
          <a:prstGeom prst="rect">
            <a:avLst/>
          </a:prstGeom>
          <a:noFill/>
          <a:ln>
            <a:noFill/>
          </a:ln>
        </p:spPr>
      </p:pic>
      <p:pic>
        <p:nvPicPr>
          <p:cNvPr id="212" name="Google Shape;212;p36"/>
          <p:cNvPicPr preferRelativeResize="0"/>
          <p:nvPr/>
        </p:nvPicPr>
        <p:blipFill>
          <a:blip r:embed="rId4">
            <a:alphaModFix/>
          </a:blip>
          <a:stretch>
            <a:fillRect/>
          </a:stretch>
        </p:blipFill>
        <p:spPr>
          <a:xfrm>
            <a:off x="4563400" y="1076950"/>
            <a:ext cx="4059200" cy="298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342025" y="1880550"/>
            <a:ext cx="393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500"/>
              <a:t>Results</a:t>
            </a:r>
            <a:endParaRPr sz="5500"/>
          </a:p>
        </p:txBody>
      </p:sp>
      <p:sp>
        <p:nvSpPr>
          <p:cNvPr id="218" name="Google Shape;218;p37"/>
          <p:cNvSpPr txBox="1"/>
          <p:nvPr>
            <p:ph idx="2" type="title"/>
          </p:nvPr>
        </p:nvSpPr>
        <p:spPr>
          <a:xfrm>
            <a:off x="1098100" y="1770150"/>
            <a:ext cx="2330100" cy="13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9" name="Google Shape;219;p37"/>
          <p:cNvSpPr txBox="1"/>
          <p:nvPr>
            <p:ph idx="1" type="subTitle"/>
          </p:nvPr>
        </p:nvSpPr>
        <p:spPr>
          <a:xfrm>
            <a:off x="3342025" y="2519625"/>
            <a:ext cx="5438700" cy="4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Currently where we are…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8"/>
          <p:cNvPicPr preferRelativeResize="0"/>
          <p:nvPr/>
        </p:nvPicPr>
        <p:blipFill>
          <a:blip r:embed="rId3">
            <a:alphaModFix/>
          </a:blip>
          <a:stretch>
            <a:fillRect/>
          </a:stretch>
        </p:blipFill>
        <p:spPr>
          <a:xfrm>
            <a:off x="497750" y="204225"/>
            <a:ext cx="8148475" cy="458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9"/>
          <p:cNvPicPr preferRelativeResize="0"/>
          <p:nvPr/>
        </p:nvPicPr>
        <p:blipFill>
          <a:blip r:embed="rId3">
            <a:alphaModFix/>
          </a:blip>
          <a:stretch>
            <a:fillRect/>
          </a:stretch>
        </p:blipFill>
        <p:spPr>
          <a:xfrm>
            <a:off x="355750" y="231225"/>
            <a:ext cx="8321851" cy="4681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0"/>
          <p:cNvPicPr preferRelativeResize="0"/>
          <p:nvPr/>
        </p:nvPicPr>
        <p:blipFill>
          <a:blip r:embed="rId3">
            <a:alphaModFix/>
          </a:blip>
          <a:stretch>
            <a:fillRect/>
          </a:stretch>
        </p:blipFill>
        <p:spPr>
          <a:xfrm>
            <a:off x="711075" y="611582"/>
            <a:ext cx="1921724" cy="3839683"/>
          </a:xfrm>
          <a:prstGeom prst="rect">
            <a:avLst/>
          </a:prstGeom>
          <a:noFill/>
          <a:ln>
            <a:noFill/>
          </a:ln>
        </p:spPr>
      </p:pic>
      <p:pic>
        <p:nvPicPr>
          <p:cNvPr id="235" name="Google Shape;235;p40"/>
          <p:cNvPicPr preferRelativeResize="0"/>
          <p:nvPr/>
        </p:nvPicPr>
        <p:blipFill>
          <a:blip r:embed="rId4">
            <a:alphaModFix/>
          </a:blip>
          <a:stretch>
            <a:fillRect/>
          </a:stretch>
        </p:blipFill>
        <p:spPr>
          <a:xfrm>
            <a:off x="3689448" y="587650"/>
            <a:ext cx="1921724" cy="3839698"/>
          </a:xfrm>
          <a:prstGeom prst="rect">
            <a:avLst/>
          </a:prstGeom>
          <a:noFill/>
          <a:ln>
            <a:noFill/>
          </a:ln>
        </p:spPr>
      </p:pic>
      <p:pic>
        <p:nvPicPr>
          <p:cNvPr id="236" name="Google Shape;236;p40"/>
          <p:cNvPicPr preferRelativeResize="0"/>
          <p:nvPr/>
        </p:nvPicPr>
        <p:blipFill>
          <a:blip r:embed="rId5">
            <a:alphaModFix/>
          </a:blip>
          <a:stretch>
            <a:fillRect/>
          </a:stretch>
        </p:blipFill>
        <p:spPr>
          <a:xfrm>
            <a:off x="6425000" y="559274"/>
            <a:ext cx="1974076" cy="394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713250" y="350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is our work helpful in real life</a:t>
            </a:r>
            <a:endParaRPr/>
          </a:p>
        </p:txBody>
      </p:sp>
      <p:sp>
        <p:nvSpPr>
          <p:cNvPr id="242" name="Google Shape;242;p41"/>
          <p:cNvSpPr txBox="1"/>
          <p:nvPr/>
        </p:nvSpPr>
        <p:spPr>
          <a:xfrm>
            <a:off x="561375" y="968350"/>
            <a:ext cx="8238300" cy="3237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Font typeface="Fira Sans"/>
              <a:buChar char="●"/>
            </a:pPr>
            <a:r>
              <a:rPr lang="en" sz="1100">
                <a:solidFill>
                  <a:schemeClr val="lt1"/>
                </a:solidFill>
                <a:latin typeface="Fira Sans"/>
                <a:ea typeface="Fira Sans"/>
                <a:cs typeface="Fira Sans"/>
                <a:sym typeface="Fira Sans"/>
              </a:rPr>
              <a:t>People have wondered whether it’s possible to use GANs for generating training data to be used in low-data regimes. There hasn’t been much success there but it’s possible to meld two sources of data for generating more realistic and useful training data. For instance, a research team at Apple showed that you can leverage large unlabeled data and feed it to a refiner (powered by GANs) which is trained to generate more realistic training data given some base labeled synthetic data. This can reduce the cost of generating supervised datasets and help on a variety of machine learning tasks that weren’t addressed before.</a:t>
            </a:r>
            <a:endParaRPr sz="1100">
              <a:solidFill>
                <a:schemeClr val="lt1"/>
              </a:solidFill>
              <a:latin typeface="Fira Sans"/>
              <a:ea typeface="Fira Sans"/>
              <a:cs typeface="Fira Sans"/>
              <a:sym typeface="Fira Sans"/>
            </a:endParaRPr>
          </a:p>
          <a:p>
            <a:pPr indent="-298450" lvl="0" marL="457200" rtl="0" algn="l">
              <a:spcBef>
                <a:spcPts val="1000"/>
              </a:spcBef>
              <a:spcAft>
                <a:spcPts val="0"/>
              </a:spcAft>
              <a:buClr>
                <a:schemeClr val="lt1"/>
              </a:buClr>
              <a:buSzPts val="1100"/>
              <a:buFont typeface="Fira Sans"/>
              <a:buChar char="●"/>
            </a:pPr>
            <a:r>
              <a:rPr lang="en" sz="1100">
                <a:solidFill>
                  <a:schemeClr val="lt1"/>
                </a:solidFill>
                <a:latin typeface="Fira Sans"/>
                <a:ea typeface="Fira Sans"/>
                <a:cs typeface="Fira Sans"/>
                <a:sym typeface="Fira Sans"/>
              </a:rPr>
              <a:t>GANs can help get over the data scarcity problem, particularly in areas like medicine where labeled data is scarce and costly.</a:t>
            </a:r>
            <a:endParaRPr sz="1100">
              <a:solidFill>
                <a:schemeClr val="lt1"/>
              </a:solidFill>
              <a:latin typeface="Fira Sans"/>
              <a:ea typeface="Fira Sans"/>
              <a:cs typeface="Fira Sans"/>
              <a:sym typeface="Fira Sans"/>
            </a:endParaRPr>
          </a:p>
          <a:p>
            <a:pPr indent="-298450" lvl="0" marL="457200" rtl="0" algn="l">
              <a:spcBef>
                <a:spcPts val="1000"/>
              </a:spcBef>
              <a:spcAft>
                <a:spcPts val="0"/>
              </a:spcAft>
              <a:buClr>
                <a:schemeClr val="lt1"/>
              </a:buClr>
              <a:buSzPts val="1100"/>
              <a:buFont typeface="Fira Sans"/>
              <a:buChar char="●"/>
            </a:pPr>
            <a:r>
              <a:rPr lang="en" sz="1100">
                <a:solidFill>
                  <a:schemeClr val="lt1"/>
                </a:solidFill>
                <a:latin typeface="Fira Sans"/>
                <a:ea typeface="Fira Sans"/>
                <a:cs typeface="Fira Sans"/>
                <a:sym typeface="Fira Sans"/>
              </a:rPr>
              <a:t>GANs are widely used for voice generation, image generation or video generation.</a:t>
            </a:r>
            <a:endParaRPr sz="1100">
              <a:solidFill>
                <a:schemeClr val="lt1"/>
              </a:solidFill>
              <a:latin typeface="Fira Sans"/>
              <a:ea typeface="Fira Sans"/>
              <a:cs typeface="Fira Sans"/>
              <a:sym typeface="Fira Sans"/>
            </a:endParaRPr>
          </a:p>
          <a:p>
            <a:pPr indent="-298450" lvl="0" marL="457200" rtl="0" algn="l">
              <a:spcBef>
                <a:spcPts val="1000"/>
              </a:spcBef>
              <a:spcAft>
                <a:spcPts val="0"/>
              </a:spcAft>
              <a:buClr>
                <a:schemeClr val="lt1"/>
              </a:buClr>
              <a:buSzPts val="1100"/>
              <a:buFont typeface="Fira Sans"/>
              <a:buChar char="●"/>
            </a:pPr>
            <a:r>
              <a:rPr lang="en" sz="1100">
                <a:solidFill>
                  <a:schemeClr val="lt1"/>
                </a:solidFill>
                <a:latin typeface="Fira Sans"/>
                <a:ea typeface="Fira Sans"/>
                <a:cs typeface="Fira Sans"/>
                <a:sym typeface="Fira Sans"/>
              </a:rPr>
              <a:t>the future of GANs is bright and there are several areas in which GANs will be used shortly including Creating infographics from the text, Generating website designs, Compressing data, Drug discovery and development, Generating text, Generating music</a:t>
            </a:r>
            <a:endParaRPr sz="1100">
              <a:solidFill>
                <a:schemeClr val="lt1"/>
              </a:solidFill>
              <a:latin typeface="Fira Sans"/>
              <a:ea typeface="Fira Sans"/>
              <a:cs typeface="Fira Sans"/>
              <a:sym typeface="Fira Sans"/>
            </a:endParaRPr>
          </a:p>
          <a:p>
            <a:pPr indent="-298450" lvl="0" marL="457200" rtl="0" algn="l">
              <a:spcBef>
                <a:spcPts val="1000"/>
              </a:spcBef>
              <a:spcAft>
                <a:spcPts val="1000"/>
              </a:spcAft>
              <a:buClr>
                <a:schemeClr val="lt1"/>
              </a:buClr>
              <a:buSzPts val="1100"/>
              <a:buFont typeface="Fira Sans"/>
              <a:buChar char="●"/>
            </a:pPr>
            <a:r>
              <a:rPr lang="en" sz="1100">
                <a:solidFill>
                  <a:schemeClr val="lt1"/>
                </a:solidFill>
                <a:latin typeface="Fira Sans"/>
                <a:ea typeface="Fira Sans"/>
                <a:cs typeface="Fira Sans"/>
                <a:sym typeface="Fira Sans"/>
              </a:rPr>
              <a:t>GAN does not use element- wise similarity measure by construction which gives GANs an ability to predict more accurately. In training time, an inference network estimates the distribution of latent variables, while a generative network learns to reconstruct input space from the latent variables.</a:t>
            </a:r>
            <a:endParaRPr sz="1100">
              <a:solidFill>
                <a:schemeClr val="lt1"/>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42"/>
          <p:cNvGrpSpPr/>
          <p:nvPr/>
        </p:nvGrpSpPr>
        <p:grpSpPr>
          <a:xfrm>
            <a:off x="496008" y="2120677"/>
            <a:ext cx="5289254" cy="1208392"/>
            <a:chOff x="3512551" y="2358270"/>
            <a:chExt cx="1597383" cy="378533"/>
          </a:xfrm>
        </p:grpSpPr>
        <p:cxnSp>
          <p:nvCxnSpPr>
            <p:cNvPr id="248" name="Google Shape;248;p42"/>
            <p:cNvCxnSpPr>
              <a:stCxn id="249" idx="6"/>
              <a:endCxn id="250" idx="2"/>
            </p:cNvCxnSpPr>
            <p:nvPr/>
          </p:nvCxnSpPr>
          <p:spPr>
            <a:xfrm>
              <a:off x="3738198" y="2553118"/>
              <a:ext cx="1174800" cy="0"/>
            </a:xfrm>
            <a:prstGeom prst="straightConnector1">
              <a:avLst/>
            </a:prstGeom>
            <a:noFill/>
            <a:ln cap="flat" cmpd="sng" w="19050">
              <a:solidFill>
                <a:schemeClr val="lt1"/>
              </a:solidFill>
              <a:prstDash val="solid"/>
              <a:round/>
              <a:headEnd len="med" w="med" type="none"/>
              <a:tailEnd len="med" w="med" type="none"/>
            </a:ln>
          </p:spPr>
        </p:cxnSp>
        <p:grpSp>
          <p:nvGrpSpPr>
            <p:cNvPr id="251" name="Google Shape;251;p42"/>
            <p:cNvGrpSpPr/>
            <p:nvPr/>
          </p:nvGrpSpPr>
          <p:grpSpPr>
            <a:xfrm>
              <a:off x="3512551" y="2358270"/>
              <a:ext cx="225647" cy="307714"/>
              <a:chOff x="2182679" y="2004714"/>
              <a:chExt cx="792300" cy="1080458"/>
            </a:xfrm>
          </p:grpSpPr>
          <p:cxnSp>
            <p:nvCxnSpPr>
              <p:cNvPr id="252" name="Google Shape;252;p42"/>
              <p:cNvCxnSpPr>
                <a:stCxn id="253" idx="0"/>
              </p:cNvCxnSpPr>
              <p:nvPr/>
            </p:nvCxnSpPr>
            <p:spPr>
              <a:xfrm rot="10800000">
                <a:off x="2578961" y="2004714"/>
                <a:ext cx="0" cy="389100"/>
              </a:xfrm>
              <a:prstGeom prst="straightConnector1">
                <a:avLst/>
              </a:prstGeom>
              <a:noFill/>
              <a:ln cap="flat" cmpd="sng" w="9525">
                <a:solidFill>
                  <a:schemeClr val="lt1"/>
                </a:solidFill>
                <a:prstDash val="solid"/>
                <a:round/>
                <a:headEnd len="med" w="med" type="none"/>
                <a:tailEnd len="med" w="med" type="none"/>
              </a:ln>
            </p:spPr>
          </p:cxnSp>
          <p:sp>
            <p:nvSpPr>
              <p:cNvPr id="249" name="Google Shape;249;p4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2283911" y="2393814"/>
                <a:ext cx="590100" cy="590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42"/>
            <p:cNvGrpSpPr/>
            <p:nvPr/>
          </p:nvGrpSpPr>
          <p:grpSpPr>
            <a:xfrm>
              <a:off x="3969644" y="2440153"/>
              <a:ext cx="225853" cy="296651"/>
              <a:chOff x="3775710" y="1729289"/>
              <a:chExt cx="136500" cy="179289"/>
            </a:xfrm>
          </p:grpSpPr>
          <p:cxnSp>
            <p:nvCxnSpPr>
              <p:cNvPr id="255" name="Google Shape;255;p42"/>
              <p:cNvCxnSpPr/>
              <p:nvPr/>
            </p:nvCxnSpPr>
            <p:spPr>
              <a:xfrm>
                <a:off x="3843851" y="1848278"/>
                <a:ext cx="0" cy="60300"/>
              </a:xfrm>
              <a:prstGeom prst="straightConnector1">
                <a:avLst/>
              </a:prstGeom>
              <a:noFill/>
              <a:ln cap="flat" cmpd="sng" w="9525">
                <a:solidFill>
                  <a:schemeClr val="lt1"/>
                </a:solidFill>
                <a:prstDash val="solid"/>
                <a:round/>
                <a:headEnd len="med" w="med" type="none"/>
                <a:tailEnd len="med" w="med" type="none"/>
              </a:ln>
            </p:spPr>
          </p:cxnSp>
          <p:sp>
            <p:nvSpPr>
              <p:cNvPr id="256" name="Google Shape;256;p4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a:off x="3793133" y="1746713"/>
                <a:ext cx="101700" cy="101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42"/>
            <p:cNvGrpSpPr/>
            <p:nvPr/>
          </p:nvGrpSpPr>
          <p:grpSpPr>
            <a:xfrm>
              <a:off x="4427051" y="2358270"/>
              <a:ext cx="225647" cy="307714"/>
              <a:chOff x="5393704" y="2004714"/>
              <a:chExt cx="792300" cy="1080458"/>
            </a:xfrm>
          </p:grpSpPr>
          <p:cxnSp>
            <p:nvCxnSpPr>
              <p:cNvPr id="259" name="Google Shape;259;p42"/>
              <p:cNvCxnSpPr>
                <a:stCxn id="260" idx="0"/>
              </p:cNvCxnSpPr>
              <p:nvPr/>
            </p:nvCxnSpPr>
            <p:spPr>
              <a:xfrm rot="10800000">
                <a:off x="5789986" y="2004714"/>
                <a:ext cx="0" cy="389100"/>
              </a:xfrm>
              <a:prstGeom prst="straightConnector1">
                <a:avLst/>
              </a:prstGeom>
              <a:noFill/>
              <a:ln cap="flat" cmpd="sng" w="9525">
                <a:solidFill>
                  <a:schemeClr val="lt1"/>
                </a:solidFill>
                <a:prstDash val="solid"/>
                <a:round/>
                <a:headEnd len="med" w="med" type="none"/>
                <a:tailEnd len="med" w="med" type="none"/>
              </a:ln>
            </p:spPr>
          </p:cxnSp>
          <p:sp>
            <p:nvSpPr>
              <p:cNvPr id="261" name="Google Shape;261;p4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a:off x="5494936" y="2393814"/>
                <a:ext cx="590100" cy="590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42"/>
            <p:cNvGrpSpPr/>
            <p:nvPr/>
          </p:nvGrpSpPr>
          <p:grpSpPr>
            <a:xfrm>
              <a:off x="4884287" y="2440252"/>
              <a:ext cx="225647" cy="296532"/>
              <a:chOff x="6999166" y="2292572"/>
              <a:chExt cx="792300" cy="1041192"/>
            </a:xfrm>
          </p:grpSpPr>
          <p:cxnSp>
            <p:nvCxnSpPr>
              <p:cNvPr id="263" name="Google Shape;263;p42"/>
              <p:cNvCxnSpPr/>
              <p:nvPr/>
            </p:nvCxnSpPr>
            <p:spPr>
              <a:xfrm>
                <a:off x="7395553" y="2983964"/>
                <a:ext cx="0" cy="349800"/>
              </a:xfrm>
              <a:prstGeom prst="straightConnector1">
                <a:avLst/>
              </a:prstGeom>
              <a:noFill/>
              <a:ln cap="flat" cmpd="sng" w="9525">
                <a:solidFill>
                  <a:schemeClr val="lt1"/>
                </a:solidFill>
                <a:prstDash val="solid"/>
                <a:round/>
                <a:headEnd len="med" w="med" type="none"/>
                <a:tailEnd len="med" w="med" type="none"/>
              </a:ln>
            </p:spPr>
          </p:cxnSp>
          <p:sp>
            <p:nvSpPr>
              <p:cNvPr id="264" name="Google Shape;264;p4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2"/>
              <p:cNvSpPr/>
              <p:nvPr/>
            </p:nvSpPr>
            <p:spPr>
              <a:xfrm>
                <a:off x="7100398" y="2393814"/>
                <a:ext cx="590100" cy="590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5" name="Google Shape;265;p42"/>
          <p:cNvCxnSpPr>
            <a:stCxn id="250" idx="6"/>
            <a:endCxn id="266" idx="2"/>
          </p:cNvCxnSpPr>
          <p:nvPr/>
        </p:nvCxnSpPr>
        <p:spPr>
          <a:xfrm flipH="1" rot="10800000">
            <a:off x="5690046" y="2737884"/>
            <a:ext cx="953700" cy="4800"/>
          </a:xfrm>
          <a:prstGeom prst="straightConnector1">
            <a:avLst/>
          </a:prstGeom>
          <a:noFill/>
          <a:ln cap="flat" cmpd="sng" w="19050">
            <a:solidFill>
              <a:schemeClr val="lt1"/>
            </a:solidFill>
            <a:prstDash val="solid"/>
            <a:round/>
            <a:headEnd len="med" w="med" type="none"/>
            <a:tailEnd len="med" w="med" type="none"/>
          </a:ln>
        </p:spPr>
      </p:cxnSp>
      <p:sp>
        <p:nvSpPr>
          <p:cNvPr id="267" name="Google Shape;267;p42"/>
          <p:cNvSpPr txBox="1"/>
          <p:nvPr/>
        </p:nvSpPr>
        <p:spPr>
          <a:xfrm>
            <a:off x="1380125" y="3347825"/>
            <a:ext cx="1997700" cy="4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bril Fatface"/>
                <a:ea typeface="Abril Fatface"/>
                <a:cs typeface="Abril Fatface"/>
                <a:sym typeface="Abril Fatface"/>
              </a:rPr>
              <a:t>Scraping Images</a:t>
            </a:r>
            <a:endParaRPr sz="1800">
              <a:solidFill>
                <a:schemeClr val="lt1"/>
              </a:solidFill>
              <a:latin typeface="Abril Fatface"/>
              <a:ea typeface="Abril Fatface"/>
              <a:cs typeface="Abril Fatface"/>
              <a:sym typeface="Abril Fatface"/>
            </a:endParaRPr>
          </a:p>
        </p:txBody>
      </p:sp>
      <p:sp>
        <p:nvSpPr>
          <p:cNvPr id="268" name="Google Shape;268;p42"/>
          <p:cNvSpPr txBox="1"/>
          <p:nvPr/>
        </p:nvSpPr>
        <p:spPr>
          <a:xfrm>
            <a:off x="4464700" y="3347825"/>
            <a:ext cx="2083500" cy="4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bril Fatface"/>
                <a:ea typeface="Abril Fatface"/>
                <a:cs typeface="Abril Fatface"/>
                <a:sym typeface="Abril Fatface"/>
              </a:rPr>
              <a:t>GANs Application </a:t>
            </a:r>
            <a:endParaRPr sz="1800">
              <a:solidFill>
                <a:schemeClr val="lt1"/>
              </a:solidFill>
              <a:latin typeface="Abril Fatface"/>
              <a:ea typeface="Abril Fatface"/>
              <a:cs typeface="Abril Fatface"/>
              <a:sym typeface="Abril Fatface"/>
            </a:endParaRPr>
          </a:p>
        </p:txBody>
      </p:sp>
      <p:sp>
        <p:nvSpPr>
          <p:cNvPr id="269" name="Google Shape;269;p42"/>
          <p:cNvSpPr txBox="1"/>
          <p:nvPr/>
        </p:nvSpPr>
        <p:spPr>
          <a:xfrm>
            <a:off x="7493275" y="3329075"/>
            <a:ext cx="16158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bril Fatface"/>
                <a:ea typeface="Abril Fatface"/>
                <a:cs typeface="Abril Fatface"/>
                <a:sym typeface="Abril Fatface"/>
              </a:rPr>
              <a:t>Outcomes</a:t>
            </a:r>
            <a:endParaRPr sz="1800">
              <a:solidFill>
                <a:schemeClr val="lt1"/>
              </a:solidFill>
              <a:latin typeface="Abril Fatface"/>
              <a:ea typeface="Abril Fatface"/>
              <a:cs typeface="Abril Fatface"/>
              <a:sym typeface="Abril Fatface"/>
            </a:endParaRPr>
          </a:p>
        </p:txBody>
      </p:sp>
      <p:sp>
        <p:nvSpPr>
          <p:cNvPr id="270" name="Google Shape;270;p42"/>
          <p:cNvSpPr txBox="1"/>
          <p:nvPr/>
        </p:nvSpPr>
        <p:spPr>
          <a:xfrm>
            <a:off x="2828463" y="1684125"/>
            <a:ext cx="22728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bril Fatface"/>
                <a:ea typeface="Abril Fatface"/>
                <a:cs typeface="Abril Fatface"/>
                <a:sym typeface="Abril Fatface"/>
              </a:rPr>
              <a:t>Dataset Creation</a:t>
            </a:r>
            <a:endParaRPr sz="1800">
              <a:solidFill>
                <a:schemeClr val="lt1"/>
              </a:solidFill>
              <a:latin typeface="Abril Fatface"/>
              <a:ea typeface="Abril Fatface"/>
              <a:cs typeface="Abril Fatface"/>
              <a:sym typeface="Abril Fatface"/>
            </a:endParaRPr>
          </a:p>
        </p:txBody>
      </p:sp>
      <p:sp>
        <p:nvSpPr>
          <p:cNvPr id="271" name="Google Shape;271;p42"/>
          <p:cNvSpPr txBox="1"/>
          <p:nvPr/>
        </p:nvSpPr>
        <p:spPr>
          <a:xfrm>
            <a:off x="6064600" y="1579425"/>
            <a:ext cx="1615800" cy="6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bril Fatface"/>
                <a:ea typeface="Abril Fatface"/>
                <a:cs typeface="Abril Fatface"/>
                <a:sym typeface="Abril Fatface"/>
              </a:rPr>
              <a:t>Building and Training Model</a:t>
            </a:r>
            <a:endParaRPr sz="1500">
              <a:solidFill>
                <a:schemeClr val="lt1"/>
              </a:solidFill>
              <a:latin typeface="Abril Fatface"/>
              <a:ea typeface="Abril Fatface"/>
              <a:cs typeface="Abril Fatface"/>
              <a:sym typeface="Abril Fatface"/>
            </a:endParaRPr>
          </a:p>
        </p:txBody>
      </p:sp>
      <p:sp>
        <p:nvSpPr>
          <p:cNvPr id="272" name="Google Shape;272;p42"/>
          <p:cNvSpPr txBox="1"/>
          <p:nvPr/>
        </p:nvSpPr>
        <p:spPr>
          <a:xfrm>
            <a:off x="3814200" y="343975"/>
            <a:ext cx="1656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Abril Fatface"/>
                <a:ea typeface="Abril Fatface"/>
                <a:cs typeface="Abril Fatface"/>
                <a:sym typeface="Abril Fatface"/>
              </a:rPr>
              <a:t>Timeline</a:t>
            </a:r>
            <a:endParaRPr sz="2700">
              <a:solidFill>
                <a:schemeClr val="lt1"/>
              </a:solidFill>
              <a:latin typeface="Abril Fatface"/>
              <a:ea typeface="Abril Fatface"/>
              <a:cs typeface="Abril Fatface"/>
              <a:sym typeface="Abril Fatface"/>
            </a:endParaRPr>
          </a:p>
        </p:txBody>
      </p:sp>
      <p:grpSp>
        <p:nvGrpSpPr>
          <p:cNvPr id="273" name="Google Shape;273;p42"/>
          <p:cNvGrpSpPr/>
          <p:nvPr/>
        </p:nvGrpSpPr>
        <p:grpSpPr>
          <a:xfrm>
            <a:off x="6548191" y="2184466"/>
            <a:ext cx="747139" cy="913879"/>
            <a:chOff x="6879841" y="1837591"/>
            <a:chExt cx="747139" cy="913879"/>
          </a:xfrm>
        </p:grpSpPr>
        <p:grpSp>
          <p:nvGrpSpPr>
            <p:cNvPr id="274" name="Google Shape;274;p42"/>
            <p:cNvGrpSpPr/>
            <p:nvPr/>
          </p:nvGrpSpPr>
          <p:grpSpPr>
            <a:xfrm>
              <a:off x="6879841" y="2030838"/>
              <a:ext cx="747139" cy="720632"/>
              <a:chOff x="6999166" y="2292572"/>
              <a:chExt cx="792300" cy="792600"/>
            </a:xfrm>
          </p:grpSpPr>
          <p:sp>
            <p:nvSpPr>
              <p:cNvPr id="275" name="Google Shape;275;p4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2"/>
              <p:cNvSpPr/>
              <p:nvPr/>
            </p:nvSpPr>
            <p:spPr>
              <a:xfrm>
                <a:off x="7100398" y="2393814"/>
                <a:ext cx="590100" cy="590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42"/>
            <p:cNvCxnSpPr/>
            <p:nvPr/>
          </p:nvCxnSpPr>
          <p:spPr>
            <a:xfrm>
              <a:off x="7240370" y="1837591"/>
              <a:ext cx="0" cy="318600"/>
            </a:xfrm>
            <a:prstGeom prst="straightConnector1">
              <a:avLst/>
            </a:prstGeom>
            <a:noFill/>
            <a:ln cap="flat" cmpd="sng" w="9525">
              <a:solidFill>
                <a:schemeClr val="lt1"/>
              </a:solidFill>
              <a:prstDash val="solid"/>
              <a:round/>
              <a:headEnd len="med" w="med" type="none"/>
              <a:tailEnd len="med" w="med" type="none"/>
            </a:ln>
          </p:spPr>
        </p:cxnSp>
      </p:grpSp>
      <p:grpSp>
        <p:nvGrpSpPr>
          <p:cNvPr id="277" name="Google Shape;277;p42"/>
          <p:cNvGrpSpPr/>
          <p:nvPr/>
        </p:nvGrpSpPr>
        <p:grpSpPr>
          <a:xfrm>
            <a:off x="7927603" y="2349266"/>
            <a:ext cx="747139" cy="720632"/>
            <a:chOff x="6999166" y="2292572"/>
            <a:chExt cx="792300" cy="792600"/>
          </a:xfrm>
        </p:grpSpPr>
        <p:sp>
          <p:nvSpPr>
            <p:cNvPr id="278" name="Google Shape;278;p4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2"/>
            <p:cNvSpPr/>
            <p:nvPr/>
          </p:nvSpPr>
          <p:spPr>
            <a:xfrm>
              <a:off x="7100398" y="2393814"/>
              <a:ext cx="590100" cy="590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0" name="Google Shape;280;p42"/>
          <p:cNvCxnSpPr/>
          <p:nvPr/>
        </p:nvCxnSpPr>
        <p:spPr>
          <a:xfrm rot="10800000">
            <a:off x="8301175" y="2934395"/>
            <a:ext cx="0" cy="318600"/>
          </a:xfrm>
          <a:prstGeom prst="straightConnector1">
            <a:avLst/>
          </a:prstGeom>
          <a:noFill/>
          <a:ln cap="flat" cmpd="sng" w="9525">
            <a:solidFill>
              <a:schemeClr val="lt1"/>
            </a:solidFill>
            <a:prstDash val="solid"/>
            <a:round/>
            <a:headEnd len="med" w="med" type="none"/>
            <a:tailEnd len="med" w="med" type="none"/>
          </a:ln>
        </p:spPr>
      </p:cxnSp>
      <p:cxnSp>
        <p:nvCxnSpPr>
          <p:cNvPr id="281" name="Google Shape;281;p42"/>
          <p:cNvCxnSpPr/>
          <p:nvPr/>
        </p:nvCxnSpPr>
        <p:spPr>
          <a:xfrm flipH="1" rot="10800000">
            <a:off x="7214046" y="2737884"/>
            <a:ext cx="858000" cy="4800"/>
          </a:xfrm>
          <a:prstGeom prst="straightConnector1">
            <a:avLst/>
          </a:prstGeom>
          <a:noFill/>
          <a:ln cap="flat" cmpd="sng" w="19050">
            <a:solidFill>
              <a:schemeClr val="lt1"/>
            </a:solidFill>
            <a:prstDash val="solid"/>
            <a:round/>
            <a:headEnd len="med" w="med" type="none"/>
            <a:tailEnd len="med" w="med" type="none"/>
          </a:ln>
        </p:spPr>
      </p:cxnSp>
      <p:sp>
        <p:nvSpPr>
          <p:cNvPr id="282" name="Google Shape;282;p42"/>
          <p:cNvSpPr txBox="1"/>
          <p:nvPr/>
        </p:nvSpPr>
        <p:spPr>
          <a:xfrm>
            <a:off x="-132575" y="1702875"/>
            <a:ext cx="1997700" cy="4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bril Fatface"/>
                <a:ea typeface="Abril Fatface"/>
                <a:cs typeface="Abril Fatface"/>
                <a:sym typeface="Abril Fatface"/>
              </a:rPr>
              <a:t>Research</a:t>
            </a:r>
            <a:endParaRPr sz="1800">
              <a:solidFill>
                <a:schemeClr val="lt1"/>
              </a:solidFill>
              <a:latin typeface="Abril Fatface"/>
              <a:ea typeface="Abril Fatface"/>
              <a:cs typeface="Abril Fatface"/>
              <a:sym typeface="Abril Fatface"/>
            </a:endParaRPr>
          </a:p>
        </p:txBody>
      </p:sp>
      <p:sp>
        <p:nvSpPr>
          <p:cNvPr id="283" name="Google Shape;283;p42"/>
          <p:cNvSpPr txBox="1"/>
          <p:nvPr/>
        </p:nvSpPr>
        <p:spPr>
          <a:xfrm>
            <a:off x="675625"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P1</a:t>
            </a:r>
            <a:endParaRPr b="1">
              <a:solidFill>
                <a:schemeClr val="accent6"/>
              </a:solidFill>
              <a:latin typeface="Fira Sans"/>
              <a:ea typeface="Fira Sans"/>
              <a:cs typeface="Fira Sans"/>
              <a:sym typeface="Fira Sans"/>
            </a:endParaRPr>
          </a:p>
        </p:txBody>
      </p:sp>
      <p:sp>
        <p:nvSpPr>
          <p:cNvPr id="284" name="Google Shape;284;p42"/>
          <p:cNvSpPr txBox="1"/>
          <p:nvPr/>
        </p:nvSpPr>
        <p:spPr>
          <a:xfrm>
            <a:off x="2185625"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P2</a:t>
            </a:r>
            <a:endParaRPr b="1">
              <a:solidFill>
                <a:schemeClr val="accent6"/>
              </a:solidFill>
              <a:latin typeface="Fira Sans"/>
              <a:ea typeface="Fira Sans"/>
              <a:cs typeface="Fira Sans"/>
              <a:sym typeface="Fira Sans"/>
            </a:endParaRPr>
          </a:p>
        </p:txBody>
      </p:sp>
      <p:sp>
        <p:nvSpPr>
          <p:cNvPr id="285" name="Google Shape;285;p42"/>
          <p:cNvSpPr txBox="1"/>
          <p:nvPr/>
        </p:nvSpPr>
        <p:spPr>
          <a:xfrm>
            <a:off x="3709625"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P2</a:t>
            </a:r>
            <a:endParaRPr b="1">
              <a:solidFill>
                <a:schemeClr val="accent6"/>
              </a:solidFill>
              <a:latin typeface="Fira Sans"/>
              <a:ea typeface="Fira Sans"/>
              <a:cs typeface="Fira Sans"/>
              <a:sym typeface="Fira Sans"/>
            </a:endParaRPr>
          </a:p>
        </p:txBody>
      </p:sp>
      <p:sp>
        <p:nvSpPr>
          <p:cNvPr id="286" name="Google Shape;286;p42"/>
          <p:cNvSpPr txBox="1"/>
          <p:nvPr/>
        </p:nvSpPr>
        <p:spPr>
          <a:xfrm>
            <a:off x="5207950"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P2</a:t>
            </a:r>
            <a:endParaRPr b="1">
              <a:solidFill>
                <a:schemeClr val="accent6"/>
              </a:solidFill>
              <a:latin typeface="Fira Sans"/>
              <a:ea typeface="Fira Sans"/>
              <a:cs typeface="Fira Sans"/>
              <a:sym typeface="Fira Sans"/>
            </a:endParaRPr>
          </a:p>
        </p:txBody>
      </p:sp>
      <p:sp>
        <p:nvSpPr>
          <p:cNvPr id="287" name="Google Shape;287;p42"/>
          <p:cNvSpPr txBox="1"/>
          <p:nvPr/>
        </p:nvSpPr>
        <p:spPr>
          <a:xfrm>
            <a:off x="6731950"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a:t>
            </a:r>
            <a:r>
              <a:rPr b="1" lang="en">
                <a:solidFill>
                  <a:schemeClr val="accent6"/>
                </a:solidFill>
                <a:latin typeface="Fira Sans"/>
                <a:ea typeface="Fira Sans"/>
                <a:cs typeface="Fira Sans"/>
                <a:sym typeface="Fira Sans"/>
              </a:rPr>
              <a:t>3</a:t>
            </a:r>
            <a:endParaRPr b="1">
              <a:solidFill>
                <a:schemeClr val="accent6"/>
              </a:solidFill>
              <a:latin typeface="Fira Sans"/>
              <a:ea typeface="Fira Sans"/>
              <a:cs typeface="Fira Sans"/>
              <a:sym typeface="Fira Sans"/>
            </a:endParaRPr>
          </a:p>
        </p:txBody>
      </p:sp>
      <p:sp>
        <p:nvSpPr>
          <p:cNvPr id="288" name="Google Shape;288;p42"/>
          <p:cNvSpPr txBox="1"/>
          <p:nvPr/>
        </p:nvSpPr>
        <p:spPr>
          <a:xfrm>
            <a:off x="8103550" y="2540175"/>
            <a:ext cx="4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Fira Sans"/>
                <a:ea typeface="Fira Sans"/>
                <a:cs typeface="Fira Sans"/>
                <a:sym typeface="Fira Sans"/>
              </a:rPr>
              <a:t>P</a:t>
            </a:r>
            <a:r>
              <a:rPr b="1" lang="en">
                <a:solidFill>
                  <a:schemeClr val="accent6"/>
                </a:solidFill>
                <a:latin typeface="Fira Sans"/>
                <a:ea typeface="Fira Sans"/>
                <a:cs typeface="Fira Sans"/>
                <a:sym typeface="Fira Sans"/>
              </a:rPr>
              <a:t>3</a:t>
            </a:r>
            <a:endParaRPr b="1">
              <a:solidFill>
                <a:schemeClr val="accent6"/>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556175" y="4198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94" name="Google Shape;294;p43"/>
          <p:cNvSpPr txBox="1"/>
          <p:nvPr>
            <p:ph idx="5" type="title"/>
          </p:nvPr>
        </p:nvSpPr>
        <p:spPr>
          <a:xfrm>
            <a:off x="3370012" y="3750525"/>
            <a:ext cx="2145900" cy="51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Vani Seth</a:t>
            </a:r>
            <a:endParaRPr/>
          </a:p>
          <a:p>
            <a:pPr indent="0" lvl="0" marL="0" rtl="0" algn="ctr">
              <a:spcBef>
                <a:spcPts val="0"/>
              </a:spcBef>
              <a:spcAft>
                <a:spcPts val="0"/>
              </a:spcAft>
              <a:buNone/>
            </a:pPr>
            <a:r>
              <a:rPr lang="en"/>
              <a:t>201B299</a:t>
            </a:r>
            <a:endParaRPr/>
          </a:p>
        </p:txBody>
      </p:sp>
      <p:sp>
        <p:nvSpPr>
          <p:cNvPr id="295" name="Google Shape;295;p43"/>
          <p:cNvSpPr txBox="1"/>
          <p:nvPr>
            <p:ph idx="5" type="title"/>
          </p:nvPr>
        </p:nvSpPr>
        <p:spPr>
          <a:xfrm>
            <a:off x="5845013" y="3750525"/>
            <a:ext cx="3095400" cy="51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Tanish Khandelwal</a:t>
            </a:r>
            <a:endParaRPr/>
          </a:p>
          <a:p>
            <a:pPr indent="0" lvl="0" marL="0" rtl="0" algn="ctr">
              <a:spcBef>
                <a:spcPts val="0"/>
              </a:spcBef>
              <a:spcAft>
                <a:spcPts val="0"/>
              </a:spcAft>
              <a:buNone/>
            </a:pPr>
            <a:r>
              <a:rPr lang="en"/>
              <a:t>201B283</a:t>
            </a:r>
            <a:endParaRPr/>
          </a:p>
        </p:txBody>
      </p:sp>
      <p:sp>
        <p:nvSpPr>
          <p:cNvPr id="296" name="Google Shape;296;p43"/>
          <p:cNvSpPr txBox="1"/>
          <p:nvPr>
            <p:ph idx="5" type="title"/>
          </p:nvPr>
        </p:nvSpPr>
        <p:spPr>
          <a:xfrm>
            <a:off x="223188" y="3750525"/>
            <a:ext cx="2563800" cy="51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Garima Shukla</a:t>
            </a:r>
            <a:endParaRPr/>
          </a:p>
          <a:p>
            <a:pPr indent="0" lvl="0" marL="0" rtl="0" algn="ctr">
              <a:spcBef>
                <a:spcPts val="0"/>
              </a:spcBef>
              <a:spcAft>
                <a:spcPts val="0"/>
              </a:spcAft>
              <a:buNone/>
            </a:pPr>
            <a:r>
              <a:rPr lang="en"/>
              <a:t>201B109</a:t>
            </a:r>
            <a:endParaRPr/>
          </a:p>
        </p:txBody>
      </p:sp>
      <p:pic>
        <p:nvPicPr>
          <p:cNvPr id="297" name="Google Shape;297;p43"/>
          <p:cNvPicPr preferRelativeResize="0"/>
          <p:nvPr/>
        </p:nvPicPr>
        <p:blipFill>
          <a:blip r:embed="rId3">
            <a:alphaModFix/>
          </a:blip>
          <a:stretch>
            <a:fillRect/>
          </a:stretch>
        </p:blipFill>
        <p:spPr>
          <a:xfrm>
            <a:off x="3728638" y="1638900"/>
            <a:ext cx="1428650" cy="1538550"/>
          </a:xfrm>
          <a:prstGeom prst="rect">
            <a:avLst/>
          </a:prstGeom>
          <a:noFill/>
          <a:ln cap="flat" cmpd="sng" w="9525">
            <a:solidFill>
              <a:schemeClr val="lt1"/>
            </a:solidFill>
            <a:prstDash val="solid"/>
            <a:round/>
            <a:headEnd len="sm" w="sm" type="none"/>
            <a:tailEnd len="sm" w="sm" type="none"/>
          </a:ln>
        </p:spPr>
      </p:pic>
      <p:pic>
        <p:nvPicPr>
          <p:cNvPr id="298" name="Google Shape;298;p43"/>
          <p:cNvPicPr preferRelativeResize="0"/>
          <p:nvPr/>
        </p:nvPicPr>
        <p:blipFill>
          <a:blip r:embed="rId3">
            <a:alphaModFix/>
          </a:blip>
          <a:stretch>
            <a:fillRect/>
          </a:stretch>
        </p:blipFill>
        <p:spPr>
          <a:xfrm>
            <a:off x="790763" y="1638900"/>
            <a:ext cx="1428650" cy="1538550"/>
          </a:xfrm>
          <a:prstGeom prst="rect">
            <a:avLst/>
          </a:prstGeom>
          <a:noFill/>
          <a:ln cap="flat" cmpd="sng" w="9525">
            <a:solidFill>
              <a:schemeClr val="lt1"/>
            </a:solidFill>
            <a:prstDash val="solid"/>
            <a:round/>
            <a:headEnd len="sm" w="sm" type="none"/>
            <a:tailEnd len="sm" w="sm" type="none"/>
          </a:ln>
        </p:spPr>
      </p:pic>
      <p:pic>
        <p:nvPicPr>
          <p:cNvPr id="299" name="Google Shape;299;p43"/>
          <p:cNvPicPr preferRelativeResize="0"/>
          <p:nvPr/>
        </p:nvPicPr>
        <p:blipFill>
          <a:blip r:embed="rId3">
            <a:alphaModFix/>
          </a:blip>
          <a:stretch>
            <a:fillRect/>
          </a:stretch>
        </p:blipFill>
        <p:spPr>
          <a:xfrm>
            <a:off x="6617838" y="1638900"/>
            <a:ext cx="1428650" cy="15385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p:nvPr/>
        </p:nvSpPr>
        <p:spPr>
          <a:xfrm>
            <a:off x="6178100" y="1482475"/>
            <a:ext cx="2100000" cy="2100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a:off x="865900" y="1482475"/>
            <a:ext cx="2100000" cy="2100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a:off x="3554250" y="2174400"/>
            <a:ext cx="2035500" cy="2100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txBox="1"/>
          <p:nvPr>
            <p:ph idx="2" type="title"/>
          </p:nvPr>
        </p:nvSpPr>
        <p:spPr>
          <a:xfrm>
            <a:off x="815200" y="1812875"/>
            <a:ext cx="2201400" cy="8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36</a:t>
            </a:r>
            <a:endParaRPr/>
          </a:p>
        </p:txBody>
      </p:sp>
      <p:sp>
        <p:nvSpPr>
          <p:cNvPr id="123" name="Google Shape;123;p26"/>
          <p:cNvSpPr txBox="1"/>
          <p:nvPr>
            <p:ph idx="1" type="subTitle"/>
          </p:nvPr>
        </p:nvSpPr>
        <p:spPr>
          <a:xfrm>
            <a:off x="815200" y="2666125"/>
            <a:ext cx="2201400" cy="7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No.</a:t>
            </a:r>
            <a:endParaRPr/>
          </a:p>
        </p:txBody>
      </p:sp>
      <p:sp>
        <p:nvSpPr>
          <p:cNvPr id="124" name="Google Shape;124;p26"/>
          <p:cNvSpPr txBox="1"/>
          <p:nvPr>
            <p:ph idx="3" type="title"/>
          </p:nvPr>
        </p:nvSpPr>
        <p:spPr>
          <a:xfrm>
            <a:off x="3337350" y="2829025"/>
            <a:ext cx="2469300" cy="45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Dr. P.S. Banerjee</a:t>
            </a:r>
            <a:endParaRPr sz="1800"/>
          </a:p>
        </p:txBody>
      </p:sp>
      <p:sp>
        <p:nvSpPr>
          <p:cNvPr id="125" name="Google Shape;125;p26"/>
          <p:cNvSpPr txBox="1"/>
          <p:nvPr>
            <p:ph idx="4" type="subTitle"/>
          </p:nvPr>
        </p:nvSpPr>
        <p:spPr>
          <a:xfrm>
            <a:off x="3471300" y="3351925"/>
            <a:ext cx="2201400" cy="7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Guide</a:t>
            </a:r>
            <a:endParaRPr/>
          </a:p>
        </p:txBody>
      </p:sp>
      <p:sp>
        <p:nvSpPr>
          <p:cNvPr id="126" name="Google Shape;126;p26"/>
          <p:cNvSpPr txBox="1"/>
          <p:nvPr>
            <p:ph idx="5" type="title"/>
          </p:nvPr>
        </p:nvSpPr>
        <p:spPr>
          <a:xfrm>
            <a:off x="6127400" y="1812875"/>
            <a:ext cx="2201400" cy="8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P2</a:t>
            </a:r>
            <a:endParaRPr/>
          </a:p>
        </p:txBody>
      </p:sp>
      <p:sp>
        <p:nvSpPr>
          <p:cNvPr id="127" name="Google Shape;127;p26"/>
          <p:cNvSpPr txBox="1"/>
          <p:nvPr>
            <p:ph idx="6" type="subTitle"/>
          </p:nvPr>
        </p:nvSpPr>
        <p:spPr>
          <a:xfrm>
            <a:off x="6127400" y="2666125"/>
            <a:ext cx="2201400" cy="7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21th Nov, 2022</a:t>
            </a:r>
            <a:endParaRPr/>
          </a:p>
        </p:txBody>
      </p:sp>
      <p:sp>
        <p:nvSpPr>
          <p:cNvPr id="128" name="Google Shape;128;p26"/>
          <p:cNvSpPr txBox="1"/>
          <p:nvPr>
            <p:ph type="title"/>
          </p:nvPr>
        </p:nvSpPr>
        <p:spPr>
          <a:xfrm>
            <a:off x="865900" y="4698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Details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1780650" y="1443400"/>
            <a:ext cx="5582700" cy="24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671375" y="7308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4" name="Google Shape;134;p27"/>
          <p:cNvSpPr txBox="1"/>
          <p:nvPr>
            <p:ph idx="2" type="title"/>
          </p:nvPr>
        </p:nvSpPr>
        <p:spPr>
          <a:xfrm>
            <a:off x="1088114" y="1961425"/>
            <a:ext cx="862500" cy="655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01</a:t>
            </a:r>
            <a:endParaRPr/>
          </a:p>
        </p:txBody>
      </p:sp>
      <p:sp>
        <p:nvSpPr>
          <p:cNvPr id="135" name="Google Shape;135;p27"/>
          <p:cNvSpPr txBox="1"/>
          <p:nvPr>
            <p:ph idx="3" type="title"/>
          </p:nvPr>
        </p:nvSpPr>
        <p:spPr>
          <a:xfrm>
            <a:off x="1950587" y="2031925"/>
            <a:ext cx="2814900" cy="51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Recap</a:t>
            </a:r>
            <a:endParaRPr/>
          </a:p>
        </p:txBody>
      </p:sp>
      <p:sp>
        <p:nvSpPr>
          <p:cNvPr id="136" name="Google Shape;136;p27"/>
          <p:cNvSpPr txBox="1"/>
          <p:nvPr>
            <p:ph idx="4" type="title"/>
          </p:nvPr>
        </p:nvSpPr>
        <p:spPr>
          <a:xfrm>
            <a:off x="5024413" y="1955725"/>
            <a:ext cx="862500" cy="655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02</a:t>
            </a:r>
            <a:endParaRPr/>
          </a:p>
        </p:txBody>
      </p:sp>
      <p:sp>
        <p:nvSpPr>
          <p:cNvPr id="137" name="Google Shape;137;p27"/>
          <p:cNvSpPr txBox="1"/>
          <p:nvPr>
            <p:ph idx="5" type="title"/>
          </p:nvPr>
        </p:nvSpPr>
        <p:spPr>
          <a:xfrm>
            <a:off x="5886854" y="2031925"/>
            <a:ext cx="2814900" cy="51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TechStack</a:t>
            </a:r>
            <a:endParaRPr/>
          </a:p>
        </p:txBody>
      </p:sp>
      <p:sp>
        <p:nvSpPr>
          <p:cNvPr id="138" name="Google Shape;138;p27"/>
          <p:cNvSpPr txBox="1"/>
          <p:nvPr>
            <p:ph idx="7" type="title"/>
          </p:nvPr>
        </p:nvSpPr>
        <p:spPr>
          <a:xfrm>
            <a:off x="1088137" y="3154850"/>
            <a:ext cx="862500" cy="655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03</a:t>
            </a:r>
            <a:endParaRPr/>
          </a:p>
        </p:txBody>
      </p:sp>
      <p:sp>
        <p:nvSpPr>
          <p:cNvPr id="139" name="Google Shape;139;p27"/>
          <p:cNvSpPr txBox="1"/>
          <p:nvPr>
            <p:ph idx="8" type="title"/>
          </p:nvPr>
        </p:nvSpPr>
        <p:spPr>
          <a:xfrm>
            <a:off x="1915500" y="3225350"/>
            <a:ext cx="2814900" cy="51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WorkFlow </a:t>
            </a:r>
            <a:r>
              <a:rPr lang="en" sz="1500"/>
              <a:t>(Current)</a:t>
            </a:r>
            <a:endParaRPr sz="1500"/>
          </a:p>
        </p:txBody>
      </p:sp>
      <p:sp>
        <p:nvSpPr>
          <p:cNvPr id="140" name="Google Shape;140;p27"/>
          <p:cNvSpPr txBox="1"/>
          <p:nvPr>
            <p:ph idx="13" type="title"/>
          </p:nvPr>
        </p:nvSpPr>
        <p:spPr>
          <a:xfrm>
            <a:off x="5024563" y="3154850"/>
            <a:ext cx="862500" cy="655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04</a:t>
            </a:r>
            <a:endParaRPr/>
          </a:p>
        </p:txBody>
      </p:sp>
      <p:sp>
        <p:nvSpPr>
          <p:cNvPr id="141" name="Google Shape;141;p27"/>
          <p:cNvSpPr txBox="1"/>
          <p:nvPr>
            <p:ph idx="14" type="title"/>
          </p:nvPr>
        </p:nvSpPr>
        <p:spPr>
          <a:xfrm>
            <a:off x="5886854" y="3231050"/>
            <a:ext cx="2814900" cy="51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Conclusions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060950" y="1823975"/>
            <a:ext cx="4746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47" name="Google Shape;147;p28"/>
          <p:cNvSpPr txBox="1"/>
          <p:nvPr>
            <p:ph idx="2" type="title"/>
          </p:nvPr>
        </p:nvSpPr>
        <p:spPr>
          <a:xfrm>
            <a:off x="1081825" y="1823975"/>
            <a:ext cx="2140200" cy="132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8" name="Google Shape;148;p28"/>
          <p:cNvSpPr txBox="1"/>
          <p:nvPr>
            <p:ph idx="1" type="subTitle"/>
          </p:nvPr>
        </p:nvSpPr>
        <p:spPr>
          <a:xfrm>
            <a:off x="3090950" y="2577100"/>
            <a:ext cx="5438700" cy="4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Everything so far…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3362375" y="891238"/>
            <a:ext cx="5093048" cy="2864825"/>
          </a:xfrm>
          <a:prstGeom prst="rect">
            <a:avLst/>
          </a:prstGeom>
          <a:noFill/>
          <a:ln>
            <a:noFill/>
          </a:ln>
        </p:spPr>
      </p:pic>
      <p:sp>
        <p:nvSpPr>
          <p:cNvPr id="154" name="Google Shape;154;p29"/>
          <p:cNvSpPr txBox="1"/>
          <p:nvPr/>
        </p:nvSpPr>
        <p:spPr>
          <a:xfrm>
            <a:off x="1216525" y="663675"/>
            <a:ext cx="41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a:ea typeface="Fira Sans"/>
              <a:cs typeface="Fira Sans"/>
              <a:sym typeface="Fira Sans"/>
            </a:endParaRPr>
          </a:p>
        </p:txBody>
      </p:sp>
      <p:sp>
        <p:nvSpPr>
          <p:cNvPr id="155" name="Google Shape;155;p29"/>
          <p:cNvSpPr txBox="1"/>
          <p:nvPr/>
        </p:nvSpPr>
        <p:spPr>
          <a:xfrm>
            <a:off x="485975" y="1572738"/>
            <a:ext cx="27774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lt1"/>
              </a:buClr>
              <a:buSzPts val="1400"/>
              <a:buFont typeface="Fira Sans"/>
              <a:buChar char="●"/>
            </a:pPr>
            <a:r>
              <a:rPr lang="en">
                <a:solidFill>
                  <a:schemeClr val="lt1"/>
                </a:solidFill>
                <a:latin typeface="Fira Sans"/>
                <a:ea typeface="Fira Sans"/>
                <a:cs typeface="Fira Sans"/>
                <a:sym typeface="Fira Sans"/>
              </a:rPr>
              <a:t>Working of GANs</a:t>
            </a:r>
            <a:endParaRPr>
              <a:solidFill>
                <a:schemeClr val="lt1"/>
              </a:solidFill>
              <a:latin typeface="Fira Sans"/>
              <a:ea typeface="Fira Sans"/>
              <a:cs typeface="Fira Sans"/>
              <a:sym typeface="Fira Sans"/>
            </a:endParaRPr>
          </a:p>
          <a:p>
            <a:pPr indent="-317500" lvl="0" marL="457200" rtl="0" algn="l">
              <a:lnSpc>
                <a:spcPct val="200000"/>
              </a:lnSpc>
              <a:spcBef>
                <a:spcPts val="0"/>
              </a:spcBef>
              <a:spcAft>
                <a:spcPts val="0"/>
              </a:spcAft>
              <a:buClr>
                <a:schemeClr val="lt1"/>
              </a:buClr>
              <a:buSzPts val="1400"/>
              <a:buFont typeface="Fira Sans"/>
              <a:buChar char="●"/>
            </a:pPr>
            <a:r>
              <a:rPr lang="en">
                <a:solidFill>
                  <a:schemeClr val="lt1"/>
                </a:solidFill>
                <a:latin typeface="Fira Sans"/>
                <a:ea typeface="Fira Sans"/>
                <a:cs typeface="Fira Sans"/>
                <a:sym typeface="Fira Sans"/>
              </a:rPr>
              <a:t>System Architecture</a:t>
            </a:r>
            <a:endParaRPr>
              <a:solidFill>
                <a:schemeClr val="lt1"/>
              </a:solidFill>
              <a:latin typeface="Fira Sans"/>
              <a:ea typeface="Fira Sans"/>
              <a:cs typeface="Fira Sans"/>
              <a:sym typeface="Fira Sans"/>
            </a:endParaRPr>
          </a:p>
          <a:p>
            <a:pPr indent="-317500" lvl="0" marL="457200" rtl="0" algn="l">
              <a:lnSpc>
                <a:spcPct val="200000"/>
              </a:lnSpc>
              <a:spcBef>
                <a:spcPts val="0"/>
              </a:spcBef>
              <a:spcAft>
                <a:spcPts val="0"/>
              </a:spcAft>
              <a:buClr>
                <a:schemeClr val="lt1"/>
              </a:buClr>
              <a:buSzPts val="1400"/>
              <a:buFont typeface="Fira Sans"/>
              <a:buChar char="●"/>
            </a:pPr>
            <a:r>
              <a:rPr lang="en">
                <a:solidFill>
                  <a:schemeClr val="lt1"/>
                </a:solidFill>
                <a:latin typeface="Fira Sans"/>
                <a:ea typeface="Fira Sans"/>
                <a:cs typeface="Fira Sans"/>
                <a:sym typeface="Fira Sans"/>
              </a:rPr>
              <a:t>Expected Results </a:t>
            </a:r>
            <a:endParaRPr>
              <a:solidFill>
                <a:schemeClr val="lt1"/>
              </a:solidFill>
              <a:latin typeface="Fira Sans"/>
              <a:ea typeface="Fira Sans"/>
              <a:cs typeface="Fira Sans"/>
              <a:sym typeface="Fira Sans"/>
            </a:endParaRPr>
          </a:p>
          <a:p>
            <a:pPr indent="0" lvl="0" marL="0" rtl="0" algn="l">
              <a:lnSpc>
                <a:spcPct val="200000"/>
              </a:lnSpc>
              <a:spcBef>
                <a:spcPts val="0"/>
              </a:spcBef>
              <a:spcAft>
                <a:spcPts val="0"/>
              </a:spcAft>
              <a:buNone/>
            </a:pPr>
            <a:r>
              <a:t/>
            </a:r>
            <a:endParaRPr>
              <a:solidFill>
                <a:schemeClr val="lt1"/>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nvSpPr>
        <p:spPr>
          <a:xfrm>
            <a:off x="731625" y="619850"/>
            <a:ext cx="130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Fira Sans"/>
                <a:ea typeface="Fira Sans"/>
                <a:cs typeface="Fira Sans"/>
                <a:sym typeface="Fira Sans"/>
              </a:rPr>
              <a:t>Image Sources</a:t>
            </a:r>
            <a:endParaRPr b="1" sz="1100">
              <a:solidFill>
                <a:schemeClr val="lt1"/>
              </a:solidFill>
              <a:latin typeface="Fira Sans"/>
              <a:ea typeface="Fira Sans"/>
              <a:cs typeface="Fira Sans"/>
              <a:sym typeface="Fira Sans"/>
            </a:endParaRPr>
          </a:p>
        </p:txBody>
      </p:sp>
      <p:sp>
        <p:nvSpPr>
          <p:cNvPr id="161" name="Google Shape;161;p30"/>
          <p:cNvSpPr txBox="1"/>
          <p:nvPr/>
        </p:nvSpPr>
        <p:spPr>
          <a:xfrm>
            <a:off x="6998900" y="619850"/>
            <a:ext cx="14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Fira Sans"/>
                <a:ea typeface="Fira Sans"/>
                <a:cs typeface="Fira Sans"/>
                <a:sym typeface="Fira Sans"/>
              </a:rPr>
              <a:t>Various GANs Used</a:t>
            </a:r>
            <a:endParaRPr b="1" sz="1100">
              <a:solidFill>
                <a:schemeClr val="lt1"/>
              </a:solidFill>
              <a:latin typeface="Fira Sans"/>
              <a:ea typeface="Fira Sans"/>
              <a:cs typeface="Fira Sans"/>
              <a:sym typeface="Fira Sans"/>
            </a:endParaRPr>
          </a:p>
        </p:txBody>
      </p:sp>
      <p:pic>
        <p:nvPicPr>
          <p:cNvPr id="162" name="Google Shape;162;p30"/>
          <p:cNvPicPr preferRelativeResize="0"/>
          <p:nvPr/>
        </p:nvPicPr>
        <p:blipFill>
          <a:blip r:embed="rId3">
            <a:alphaModFix/>
          </a:blip>
          <a:stretch>
            <a:fillRect/>
          </a:stretch>
        </p:blipFill>
        <p:spPr>
          <a:xfrm>
            <a:off x="276650" y="740400"/>
            <a:ext cx="8466251" cy="4031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342025" y="1770150"/>
            <a:ext cx="4746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TechStack</a:t>
            </a:r>
            <a:endParaRPr/>
          </a:p>
        </p:txBody>
      </p:sp>
      <p:sp>
        <p:nvSpPr>
          <p:cNvPr id="168" name="Google Shape;168;p31"/>
          <p:cNvSpPr txBox="1"/>
          <p:nvPr>
            <p:ph idx="2" type="title"/>
          </p:nvPr>
        </p:nvSpPr>
        <p:spPr>
          <a:xfrm>
            <a:off x="935750" y="1770150"/>
            <a:ext cx="2330100" cy="13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9" name="Google Shape;169;p31"/>
          <p:cNvSpPr txBox="1"/>
          <p:nvPr>
            <p:ph idx="1" type="subTitle"/>
          </p:nvPr>
        </p:nvSpPr>
        <p:spPr>
          <a:xfrm>
            <a:off x="3342025" y="2519625"/>
            <a:ext cx="5438700" cy="4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and Technologies Used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and Technologies</a:t>
            </a:r>
            <a:endParaRPr/>
          </a:p>
        </p:txBody>
      </p:sp>
      <p:sp>
        <p:nvSpPr>
          <p:cNvPr id="175" name="Google Shape;175;p32"/>
          <p:cNvSpPr txBox="1"/>
          <p:nvPr>
            <p:ph idx="1" type="body"/>
          </p:nvPr>
        </p:nvSpPr>
        <p:spPr>
          <a:xfrm>
            <a:off x="713250" y="1552250"/>
            <a:ext cx="3622800" cy="305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Deep Learning</a:t>
            </a:r>
            <a:endParaRPr/>
          </a:p>
          <a:p>
            <a:pPr indent="-330200" lvl="0" marL="457200" rtl="0" algn="l">
              <a:spcBef>
                <a:spcPts val="1000"/>
              </a:spcBef>
              <a:spcAft>
                <a:spcPts val="0"/>
              </a:spcAft>
              <a:buSzPts val="1600"/>
              <a:buChar char="●"/>
            </a:pPr>
            <a:r>
              <a:rPr lang="en"/>
              <a:t>Artificial Intelligence</a:t>
            </a:r>
            <a:endParaRPr/>
          </a:p>
          <a:p>
            <a:pPr indent="-330200" lvl="0" marL="457200" rtl="0" algn="l">
              <a:spcBef>
                <a:spcPts val="1000"/>
              </a:spcBef>
              <a:spcAft>
                <a:spcPts val="0"/>
              </a:spcAft>
              <a:buSzPts val="1600"/>
              <a:buChar char="●"/>
            </a:pPr>
            <a:r>
              <a:rPr lang="en"/>
              <a:t>Generative Adversarial Networks  (GANs)</a:t>
            </a:r>
            <a:endParaRPr/>
          </a:p>
          <a:p>
            <a:pPr indent="-330200" lvl="0" marL="457200" rtl="0" algn="l">
              <a:spcBef>
                <a:spcPts val="1000"/>
              </a:spcBef>
              <a:spcAft>
                <a:spcPts val="1000"/>
              </a:spcAft>
              <a:buSzPts val="1600"/>
              <a:buChar char="●"/>
            </a:pPr>
            <a:r>
              <a:rPr lang="en"/>
              <a:t>Convolutional Neural Networks (CNN)</a:t>
            </a:r>
            <a:endParaRPr/>
          </a:p>
        </p:txBody>
      </p:sp>
      <p:sp>
        <p:nvSpPr>
          <p:cNvPr id="176" name="Google Shape;176;p32"/>
          <p:cNvSpPr txBox="1"/>
          <p:nvPr>
            <p:ph idx="2" type="body"/>
          </p:nvPr>
        </p:nvSpPr>
        <p:spPr>
          <a:xfrm>
            <a:off x="4807851" y="1552250"/>
            <a:ext cx="3622800" cy="305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Python</a:t>
            </a:r>
            <a:endParaRPr/>
          </a:p>
          <a:p>
            <a:pPr indent="-330200" lvl="0" marL="457200" rtl="0" algn="l">
              <a:spcBef>
                <a:spcPts val="1000"/>
              </a:spcBef>
              <a:spcAft>
                <a:spcPts val="0"/>
              </a:spcAft>
              <a:buSzPts val="1600"/>
              <a:buChar char="●"/>
            </a:pPr>
            <a:r>
              <a:rPr lang="en"/>
              <a:t>Pytorch</a:t>
            </a:r>
            <a:endParaRPr/>
          </a:p>
          <a:p>
            <a:pPr indent="-330200" lvl="0" marL="457200" rtl="0" algn="l">
              <a:spcBef>
                <a:spcPts val="1000"/>
              </a:spcBef>
              <a:spcAft>
                <a:spcPts val="0"/>
              </a:spcAft>
              <a:buSzPts val="1600"/>
              <a:buChar char="●"/>
            </a:pPr>
            <a:r>
              <a:rPr lang="en"/>
              <a:t>StyleGAN2</a:t>
            </a:r>
            <a:endParaRPr/>
          </a:p>
          <a:p>
            <a:pPr indent="-330200" lvl="0" marL="457200" rtl="0" algn="l">
              <a:spcBef>
                <a:spcPts val="1000"/>
              </a:spcBef>
              <a:spcAft>
                <a:spcPts val="0"/>
              </a:spcAft>
              <a:buSzPts val="1600"/>
              <a:buChar char="●"/>
            </a:pPr>
            <a:r>
              <a:rPr lang="en"/>
              <a:t>Lightweight GAN</a:t>
            </a:r>
            <a:endParaRPr/>
          </a:p>
          <a:p>
            <a:pPr indent="-330200" lvl="0" marL="457200" rtl="0" algn="l">
              <a:spcBef>
                <a:spcPts val="1000"/>
              </a:spcBef>
              <a:spcAft>
                <a:spcPts val="0"/>
              </a:spcAft>
              <a:buSzPts val="1600"/>
              <a:buChar char="●"/>
            </a:pPr>
            <a:r>
              <a:rPr lang="en"/>
              <a:t>SrGAN</a:t>
            </a:r>
            <a:endParaRPr/>
          </a:p>
          <a:p>
            <a:pPr indent="-317500" lvl="0" marL="457200" rtl="0" algn="l">
              <a:spcBef>
                <a:spcPts val="1000"/>
              </a:spcBef>
              <a:spcAft>
                <a:spcPts val="0"/>
              </a:spcAft>
              <a:buSzPts val="1400"/>
              <a:buChar char="●"/>
            </a:pPr>
            <a:r>
              <a:rPr lang="en"/>
              <a:t>Flickr Scraper</a:t>
            </a:r>
            <a:endParaRPr/>
          </a:p>
          <a:p>
            <a:pPr indent="-317500" lvl="0" marL="457200" rtl="0" algn="l">
              <a:spcBef>
                <a:spcPts val="1000"/>
              </a:spcBef>
              <a:spcAft>
                <a:spcPts val="0"/>
              </a:spcAft>
              <a:buSzPts val="1400"/>
              <a:buChar char="●"/>
            </a:pPr>
            <a:r>
              <a:rPr lang="en"/>
              <a:t>Jupyter Notebook</a:t>
            </a:r>
            <a:endParaRPr/>
          </a:p>
          <a:p>
            <a:pPr indent="0" lvl="0" marL="0" rtl="0" algn="l">
              <a:spcBef>
                <a:spcPts val="1000"/>
              </a:spcBef>
              <a:spcAft>
                <a:spcPts val="10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342025" y="1770150"/>
            <a:ext cx="4746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WorkFlow</a:t>
            </a:r>
            <a:endParaRPr/>
          </a:p>
        </p:txBody>
      </p:sp>
      <p:sp>
        <p:nvSpPr>
          <p:cNvPr id="182" name="Google Shape;182;p33"/>
          <p:cNvSpPr txBox="1"/>
          <p:nvPr>
            <p:ph idx="2" type="title"/>
          </p:nvPr>
        </p:nvSpPr>
        <p:spPr>
          <a:xfrm>
            <a:off x="935750" y="1770150"/>
            <a:ext cx="2330100" cy="13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3" name="Google Shape;183;p33"/>
          <p:cNvSpPr txBox="1"/>
          <p:nvPr>
            <p:ph idx="1" type="subTitle"/>
          </p:nvPr>
        </p:nvSpPr>
        <p:spPr>
          <a:xfrm>
            <a:off x="3342025" y="2519625"/>
            <a:ext cx="5438700" cy="4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progress of the project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Galaxy Background Breakthrough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